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4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6.xml" ContentType="application/vnd.openxmlformats-officedocument.presentationml.notesSlide+xml"/>
  <Override PartName="/ppt/embeddings/oleObject18.bin" ContentType="application/vnd.openxmlformats-officedocument.oleObject"/>
  <Override PartName="/ppt/notesSlides/notesSlide7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5.wmf"/><Relationship Id="rId3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15.wmf"/><Relationship Id="rId3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A19CC-E894-A749-8DDF-956015F10726}" type="datetimeFigureOut">
              <a:rPr lang="en-US" smtClean="0"/>
              <a:t>2/22/14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87F2B-5701-2540-AA34-041704F12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1703F-88D3-4141-9373-6BE665748999}" type="slidenum">
              <a:rPr lang="en-CA"/>
              <a:pPr/>
              <a:t>15</a:t>
            </a:fld>
            <a:endParaRPr lang="en-CA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Confirm with the class that other points on the line besides (4,6) and (13,9) would also have given slope 1/3.</a:t>
            </a:r>
          </a:p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4C2F4-C30A-044C-A6CB-40169BFAF7BB}" type="slidenum">
              <a:rPr lang="en-CA"/>
              <a:pPr/>
              <a:t>16</a:t>
            </a:fld>
            <a:endParaRPr lang="en-CA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 student may ask about the possibility of seeing the upward/positive rise from (11,5) to (4,10) as 5. Confirm that this is correct, but would generate a negative/leftward run of –7 and yield the same negative slope.</a:t>
            </a:r>
          </a:p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4C4F9-E20B-E74E-9859-719224B7320F}" type="slidenum">
              <a:rPr lang="en-CA"/>
              <a:pPr/>
              <a:t>17</a:t>
            </a:fld>
            <a:endParaRPr lang="en-CA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 run between the green points is 7. The line does not rise between the green points, so rise =0.</a:t>
            </a:r>
          </a:p>
          <a:p>
            <a:endParaRPr lang="en-CA"/>
          </a:p>
          <a:p>
            <a:r>
              <a:rPr lang="en-CA"/>
              <a:t>No matter what two points are chosen on the red line, rise will be 0 and run will be positive (rightward) or negative (leftward). Since 0/+=0 and 0/-=0, the slope will 0.</a:t>
            </a:r>
          </a:p>
          <a:p>
            <a:endParaRPr lang="en-CA"/>
          </a:p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87DE4-D71A-BC45-A775-CCF655331D37}" type="slidenum">
              <a:rPr lang="en-CA"/>
              <a:pPr/>
              <a:t>18</a:t>
            </a:fld>
            <a:endParaRPr lang="en-CA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 rise between the green points is 6, but, this time, the run is 0.</a:t>
            </a:r>
          </a:p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1A3E2-5969-7742-AB6A-8E828E45D41B}" type="slidenum">
              <a:rPr lang="en-CA"/>
              <a:pPr/>
              <a:t>19</a:t>
            </a:fld>
            <a:endParaRPr lang="en-CA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71600" y="838513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>
                <a:solidFill>
                  <a:schemeClr val="accent2"/>
                </a:solidFill>
              </a:rPr>
              <a:t>Summary: Types of Slopes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2DF7C-4D58-B44A-8BF8-5B01812EBFB3}" type="slidenum">
              <a:rPr lang="en-CA"/>
              <a:pPr/>
              <a:t>20</a:t>
            </a:fld>
            <a:endParaRPr lang="en-CA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M=rise/run</a:t>
            </a:r>
          </a:p>
          <a:p>
            <a:r>
              <a:rPr lang="en-CA"/>
              <a:t>To measure rise and run, we could count squares between 2 points on the line. From the graph it is easy to read the coordinates of (2,30) and (7,70) since these fall on grid lines.</a:t>
            </a:r>
          </a:p>
          <a:p>
            <a:r>
              <a:rPr lang="en-CA"/>
              <a:t>Mark these 2 points and use the given scales to measure rise and run.</a:t>
            </a:r>
          </a:p>
          <a:p>
            <a:r>
              <a:rPr lang="en-CA"/>
              <a:t>Rise =40</a:t>
            </a:r>
          </a:p>
          <a:p>
            <a:r>
              <a:rPr lang="en-CA"/>
              <a:t>Run=5</a:t>
            </a:r>
          </a:p>
          <a:p>
            <a:r>
              <a:rPr lang="en-CA"/>
              <a:t>M=40/5</a:t>
            </a:r>
          </a:p>
          <a:p>
            <a:r>
              <a:rPr lang="en-CA"/>
              <a:t>M=8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2EC7-72A2-D145-B9E5-614FD3520BD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12B5-D8E0-4348-AEB8-E4C01BD8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lovemathisfun.weebly.com/unit-3---relations-and-functions.html" TargetMode="External"/><Relationship Id="rId4" Type="http://schemas.openxmlformats.org/officeDocument/2006/relationships/hyperlink" Target="http://www.sd43.bc.ca/Resources/ParentResources/math/10/Pages/LinearFunction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sisfun.com/equation_of_lin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dobe Caslon Pro Bold"/>
                <a:cs typeface="Adobe Caslon Pro Bold"/>
              </a:rPr>
              <a:t>LINEAR FUNCTIONS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dobe Caslon Pro Bold"/>
              <a:cs typeface="Adobe Caslon Pro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CHAPTER 6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58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Slope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6952" y="990600"/>
            <a:ext cx="2759848" cy="52543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What is slope?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Why do we want to know?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Look at the relationship between rise and run in each of the lines. That would define the slope of the line.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 flipH="1">
            <a:off x="203200" y="1551822"/>
            <a:ext cx="5257800" cy="24384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H="1">
            <a:off x="2590800" y="1255991"/>
            <a:ext cx="0" cy="3733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>
            <a:off x="76200" y="3428029"/>
            <a:ext cx="5105400" cy="76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149449" y="1255991"/>
            <a:ext cx="2971800" cy="3581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3352800" y="1066800"/>
            <a:ext cx="0" cy="388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0" y="4038600"/>
            <a:ext cx="5791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4577256" y="4468059"/>
            <a:ext cx="3044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967753" y="1623367"/>
            <a:ext cx="289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9339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410200" cy="1066800"/>
          </a:xfrm>
        </p:spPr>
        <p:txBody>
          <a:bodyPr/>
          <a:lstStyle/>
          <a:p>
            <a:pPr algn="l"/>
            <a:r>
              <a:rPr lang="en-US" b="1">
                <a:solidFill>
                  <a:schemeClr val="accent2"/>
                </a:solidFill>
                <a:latin typeface="Arial" charset="0"/>
              </a:rPr>
              <a:t>Slopes and Lines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990600" y="685800"/>
            <a:ext cx="7010400" cy="3352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477000" y="1404938"/>
            <a:ext cx="0" cy="1447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3505200" y="2852738"/>
            <a:ext cx="297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467475" y="17399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>
                <a:solidFill>
                  <a:srgbClr val="006600"/>
                </a:solidFill>
                <a:latin typeface="Arial" charset="0"/>
              </a:rPr>
              <a:t>rise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38675" y="2700338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>
                <a:solidFill>
                  <a:srgbClr val="006600"/>
                </a:solidFill>
                <a:latin typeface="Arial" charset="0"/>
              </a:rPr>
              <a:t>run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14300" y="53340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Arial" charset="0"/>
              </a:rPr>
              <a:t>The slope of a line is the </a:t>
            </a:r>
            <a:r>
              <a:rPr lang="en-US" sz="3200" i="1">
                <a:solidFill>
                  <a:srgbClr val="FF0000"/>
                </a:solidFill>
                <a:latin typeface="Arial" charset="0"/>
              </a:rPr>
              <a:t>steepness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0">
                <a:latin typeface="Arial" charset="0"/>
              </a:rPr>
              <a:t>of the line.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6400800" y="13430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3471863" y="27479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23" name="Object 15"/>
          <p:cNvGraphicFramePr>
            <a:graphicFrameLocks noChangeAspect="1"/>
          </p:cNvGraphicFramePr>
          <p:nvPr>
            <p:ph idx="1"/>
          </p:nvPr>
        </p:nvGraphicFramePr>
        <p:xfrm>
          <a:off x="2895600" y="3733800"/>
          <a:ext cx="2438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33800"/>
                        <a:ext cx="24384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5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/>
      <p:bldP spid="17415" grpId="0"/>
      <p:bldP spid="17421" grpId="0" animBg="1"/>
      <p:bldP spid="174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Arial" charset="0"/>
              </a:rPr>
              <a:t>Determine the slope of the line.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577138" y="167322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Arial" charset="0"/>
              </a:rPr>
              <a:t>5 cm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257800" y="2773363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9 cm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141413" y="1447800"/>
          <a:ext cx="144938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406080" imgH="393480" progId="Equation.3">
                  <p:embed/>
                </p:oleObj>
              </mc:Choice>
              <mc:Fallback>
                <p:oleObj name="Equation" r:id="rId3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1447800"/>
                        <a:ext cx="1449387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85800" y="3838575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99"/>
                </a:solidFill>
                <a:latin typeface="Arial" charset="0"/>
              </a:rPr>
              <a:t>We use the letter </a:t>
            </a:r>
            <a:r>
              <a:rPr lang="en-US" sz="3200" b="0" i="1">
                <a:solidFill>
                  <a:srgbClr val="000099"/>
                </a:solidFill>
                <a:latin typeface="Arial" charset="0"/>
              </a:rPr>
              <a:t>m</a:t>
            </a:r>
            <a:r>
              <a:rPr lang="en-US" sz="3200" b="0">
                <a:solidFill>
                  <a:srgbClr val="000099"/>
                </a:solidFill>
                <a:latin typeface="Arial" charset="0"/>
              </a:rPr>
              <a:t> because in French the word for </a:t>
            </a:r>
            <a:r>
              <a:rPr lang="ja-JP" altLang="en-US" sz="3200" b="0">
                <a:solidFill>
                  <a:srgbClr val="000099"/>
                </a:solidFill>
                <a:latin typeface="Arial"/>
              </a:rPr>
              <a:t>“</a:t>
            </a:r>
            <a:r>
              <a:rPr lang="en-US" sz="3200" b="0">
                <a:solidFill>
                  <a:srgbClr val="000099"/>
                </a:solidFill>
                <a:latin typeface="Arial" charset="0"/>
              </a:rPr>
              <a:t>to go up</a:t>
            </a:r>
            <a:r>
              <a:rPr lang="ja-JP" altLang="en-US" sz="3200" b="0">
                <a:solidFill>
                  <a:srgbClr val="000099"/>
                </a:solidFill>
                <a:latin typeface="Arial"/>
              </a:rPr>
              <a:t>”</a:t>
            </a:r>
            <a:r>
              <a:rPr lang="en-US" sz="3200" b="0">
                <a:solidFill>
                  <a:srgbClr val="000099"/>
                </a:solidFill>
                <a:latin typeface="Arial" charset="0"/>
              </a:rPr>
              <a:t> is </a:t>
            </a:r>
            <a:r>
              <a:rPr lang="en-US" sz="3200" b="0" i="1">
                <a:solidFill>
                  <a:srgbClr val="000099"/>
                </a:solidFill>
                <a:latin typeface="Arial" charset="0"/>
              </a:rPr>
              <a:t>monter</a:t>
            </a:r>
            <a:r>
              <a:rPr lang="en-US" sz="3200" b="0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85800" y="5286375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99"/>
                </a:solidFill>
                <a:latin typeface="Arial" charset="0"/>
              </a:rPr>
              <a:t>Because the slope is a ratio, there are no units such as cm or cm</a:t>
            </a:r>
            <a:r>
              <a:rPr lang="en-US" sz="3200" b="0" baseline="30000">
                <a:solidFill>
                  <a:srgbClr val="000099"/>
                </a:solidFill>
                <a:latin typeface="Arial" charset="0"/>
              </a:rPr>
              <a:t>2</a:t>
            </a:r>
            <a:r>
              <a:rPr lang="en-US" sz="3200" b="0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3429000" y="930275"/>
            <a:ext cx="4343400" cy="19050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3429000" y="2835275"/>
            <a:ext cx="4343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7772400" y="930275"/>
            <a:ext cx="0" cy="1905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ic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7127" r="1170" b="13127"/>
          <a:stretch>
            <a:fillRect/>
          </a:stretch>
        </p:blipFill>
        <p:spPr bwMode="auto">
          <a:xfrm>
            <a:off x="5029200" y="609600"/>
            <a:ext cx="3276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851525" y="295275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>
                <a:latin typeface="Arial" charset="0"/>
              </a:rPr>
              <a:t>3 m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657975" y="194945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rgbClr val="FFFFFF"/>
                </a:solidFill>
                <a:latin typeface="Arial" charset="0"/>
              </a:rPr>
              <a:t>5 m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81000" y="533400"/>
            <a:ext cx="495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Determine the slope (</a:t>
            </a:r>
            <a:r>
              <a:rPr lang="en-US" sz="3600" i="1">
                <a:solidFill>
                  <a:srgbClr val="000099"/>
                </a:solidFill>
                <a:latin typeface="Arial" charset="0"/>
              </a:rPr>
              <a:t>pitch</a:t>
            </a:r>
            <a:r>
              <a:rPr lang="en-US" sz="3600">
                <a:solidFill>
                  <a:srgbClr val="000099"/>
                </a:solidFill>
                <a:latin typeface="Arial" charset="0"/>
              </a:rPr>
              <a:t>) of the roof.</a:t>
            </a:r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2209800" y="2438400"/>
          <a:ext cx="14986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406080" imgH="393480" progId="Equation.3">
                  <p:embed/>
                </p:oleObj>
              </mc:Choice>
              <mc:Fallback>
                <p:oleObj name="Equation" r:id="rId4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1498600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5027613" y="12192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5027613" y="16256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027613" y="20574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5027613" y="25019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027613" y="29718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027613" y="35179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027613" y="40640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210175" y="768350"/>
            <a:ext cx="0" cy="3656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5732463" y="788988"/>
            <a:ext cx="1587" cy="3656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6230938" y="788988"/>
            <a:ext cx="1587" cy="3656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6742113" y="788988"/>
            <a:ext cx="1587" cy="3656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5029200" y="7874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6737350" y="790575"/>
            <a:ext cx="0" cy="218122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5248275" y="2968625"/>
            <a:ext cx="148113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7" grpId="0" animBg="1"/>
      <p:bldP spid="24588" grpId="0" animBg="1"/>
      <p:bldP spid="24590" grpId="0" animBg="1"/>
      <p:bldP spid="24592" grpId="0" animBg="1"/>
      <p:bldP spid="24594" grpId="0" animBg="1"/>
      <p:bldP spid="24596" grpId="0" animBg="1"/>
      <p:bldP spid="24598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201988" y="533400"/>
            <a:ext cx="5484812" cy="5500688"/>
            <a:chOff x="1013" y="336"/>
            <a:chExt cx="3455" cy="3465"/>
          </a:xfrm>
        </p:grpSpPr>
        <p:sp>
          <p:nvSpPr>
            <p:cNvPr id="22531" name="Line 3"/>
            <p:cNvSpPr>
              <a:spLocks noChangeShapeType="1"/>
            </p:cNvSpPr>
            <p:nvPr/>
          </p:nvSpPr>
          <p:spPr bwMode="auto">
            <a:xfrm>
              <a:off x="1013" y="345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>
              <a:off x="1013" y="576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1013" y="806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1013" y="1036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1013" y="1266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1013" y="1497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1013" y="1727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1013" y="1957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013" y="2188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1013" y="2418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1013" y="2648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1013" y="2879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1013" y="3109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1013" y="3339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1013" y="3570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1013" y="3800"/>
              <a:ext cx="345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1013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1243" y="336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1474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>
              <a:off x="1704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1934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2165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>
              <a:off x="2395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2625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2856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>
              <a:off x="3086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>
              <a:off x="3316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3547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>
              <a:off x="3777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>
              <a:off x="4007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4238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4468" y="345"/>
              <a:ext cx="0" cy="345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4678363" y="2349500"/>
            <a:ext cx="0" cy="7858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4660900" y="2376488"/>
            <a:ext cx="11144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5770563" y="1628775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6861175" y="890588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3606800" y="5638800"/>
            <a:ext cx="1066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>
            <a:off x="4660900" y="4546600"/>
            <a:ext cx="12700" cy="1092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>
            <a:off x="4686300" y="4533900"/>
            <a:ext cx="1066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>
            <a:off x="5740400" y="3441700"/>
            <a:ext cx="12700" cy="1092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5765800" y="3454400"/>
            <a:ext cx="1066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>
            <a:off x="6819900" y="2362200"/>
            <a:ext cx="12700" cy="1092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575" name="Object 47"/>
          <p:cNvGraphicFramePr>
            <a:graphicFrameLocks noChangeAspect="1"/>
          </p:cNvGraphicFramePr>
          <p:nvPr/>
        </p:nvGraphicFramePr>
        <p:xfrm>
          <a:off x="1404938" y="1714500"/>
          <a:ext cx="1219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406080" imgH="393480" progId="Equation.DSMT4">
                  <p:embed/>
                </p:oleObj>
              </mc:Choice>
              <mc:Fallback>
                <p:oleObj name="Equation" r:id="rId3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1714500"/>
                        <a:ext cx="12192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6" name="Object 48"/>
          <p:cNvGraphicFramePr>
            <a:graphicFrameLocks noChangeAspect="1"/>
          </p:cNvGraphicFramePr>
          <p:nvPr/>
        </p:nvGraphicFramePr>
        <p:xfrm>
          <a:off x="1371600" y="3657600"/>
          <a:ext cx="12192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57600"/>
                        <a:ext cx="121920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7" name="Object 49"/>
          <p:cNvGraphicFramePr>
            <a:graphicFrameLocks noChangeAspect="1"/>
          </p:cNvGraphicFramePr>
          <p:nvPr/>
        </p:nvGraphicFramePr>
        <p:xfrm>
          <a:off x="1371600" y="5173663"/>
          <a:ext cx="10810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7" imgW="355320" imgH="177480" progId="Equation.3">
                  <p:embed/>
                </p:oleObj>
              </mc:Choice>
              <mc:Fallback>
                <p:oleObj name="Equation" r:id="rId7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73663"/>
                        <a:ext cx="108108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596900" y="273050"/>
            <a:ext cx="829945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Determine the slope of the staircase.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4648200" y="263842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2</a:t>
            </a: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3929063" y="303371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3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4648200" y="4876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3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3962400" y="5562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3</a:t>
            </a:r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>
            <a:off x="3552825" y="3109913"/>
            <a:ext cx="11144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Line 56"/>
          <p:cNvSpPr>
            <a:spLocks noChangeShapeType="1"/>
          </p:cNvSpPr>
          <p:nvPr/>
        </p:nvSpPr>
        <p:spPr bwMode="auto">
          <a:xfrm>
            <a:off x="5757863" y="1647825"/>
            <a:ext cx="11144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2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9" grpId="0" animBg="1"/>
      <p:bldP spid="22570" grpId="0" animBg="1"/>
      <p:bldP spid="22571" grpId="0" animBg="1"/>
      <p:bldP spid="22572" grpId="0" animBg="1"/>
      <p:bldP spid="22573" grpId="0" animBg="1"/>
      <p:bldP spid="22574" grpId="0" animBg="1"/>
      <p:bldP spid="22579" grpId="0"/>
      <p:bldP spid="22580" grpId="0"/>
      <p:bldP spid="22581" grpId="0"/>
      <p:bldP spid="225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rid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44359"/>
            <a:ext cx="872331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2346325" y="2482850"/>
            <a:ext cx="3489325" cy="1174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1905000" y="2438400"/>
            <a:ext cx="838200" cy="1219200"/>
            <a:chOff x="1200" y="1056"/>
            <a:chExt cx="528" cy="768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V="1">
              <a:off x="1488" y="1056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1200" y="1200"/>
              <a:ext cx="5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2362200" y="1892300"/>
            <a:ext cx="3505200" cy="641350"/>
            <a:chOff x="1488" y="712"/>
            <a:chExt cx="2208" cy="404"/>
          </a:xfrm>
        </p:grpSpPr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1488" y="1084"/>
              <a:ext cx="22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228" y="712"/>
              <a:ext cx="5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0" dirty="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</p:grpSp>
      <p:graphicFrame>
        <p:nvGraphicFramePr>
          <p:cNvPr id="276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513235"/>
              </p:ext>
            </p:extLst>
          </p:nvPr>
        </p:nvGraphicFramePr>
        <p:xfrm>
          <a:off x="6362700" y="2840038"/>
          <a:ext cx="123825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2840038"/>
                        <a:ext cx="1238250" cy="11985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887500"/>
              </p:ext>
            </p:extLst>
          </p:nvPr>
        </p:nvGraphicFramePr>
        <p:xfrm>
          <a:off x="6350000" y="4179888"/>
          <a:ext cx="1270000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7" imgW="406080" imgH="393480" progId="Equation.DSMT4">
                  <p:embed/>
                </p:oleObj>
              </mc:Choice>
              <mc:Fallback>
                <p:oleObj name="Equation" r:id="rId7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4179888"/>
                        <a:ext cx="1270000" cy="12303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430111"/>
              </p:ext>
            </p:extLst>
          </p:nvPr>
        </p:nvGraphicFramePr>
        <p:xfrm>
          <a:off x="6192838" y="1447800"/>
          <a:ext cx="178752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9" imgW="558720" imgH="393480" progId="Equation.3">
                  <p:embed/>
                </p:oleObj>
              </mc:Choice>
              <mc:Fallback>
                <p:oleObj name="Equation" r:id="rId9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1447800"/>
                        <a:ext cx="1787525" cy="1258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334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205038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4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971800" y="59626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6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433888" y="59721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733800" y="5953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8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71513" y="59388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0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5210175" y="59817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5991225" y="59769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14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33400" y="419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4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533400" y="3429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6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533400" y="266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8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381000" y="190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381000" y="114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V="1">
            <a:off x="838200" y="914400"/>
            <a:ext cx="0" cy="510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823913" y="5986463"/>
            <a:ext cx="572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14478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914400" y="1524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Determine the slope.</a:t>
            </a:r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2286000" y="35845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5746750" y="2409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id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872331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371725" y="2119313"/>
            <a:ext cx="2667000" cy="1941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1609725" y="2155825"/>
            <a:ext cx="838200" cy="1905000"/>
            <a:chOff x="1008" y="1824"/>
            <a:chExt cx="528" cy="1200"/>
          </a:xfrm>
        </p:grpSpPr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1488" y="1824"/>
              <a:ext cx="0" cy="1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1008" y="2208"/>
              <a:ext cx="5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0" dirty="0">
                  <a:solidFill>
                    <a:srgbClr val="000000"/>
                  </a:solidFill>
                  <a:latin typeface="Arial" charset="0"/>
                </a:rPr>
                <a:t>– 5</a:t>
              </a:r>
            </a:p>
          </p:txBody>
        </p:sp>
      </p:grp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2371725" y="3975100"/>
            <a:ext cx="2667000" cy="641350"/>
            <a:chOff x="1488" y="2970"/>
            <a:chExt cx="1680" cy="404"/>
          </a:xfrm>
        </p:grpSpPr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1488" y="3024"/>
              <a:ext cx="16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978" y="2970"/>
              <a:ext cx="5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</p:grpSp>
      <p:graphicFrame>
        <p:nvGraphicFramePr>
          <p:cNvPr id="286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53956"/>
              </p:ext>
            </p:extLst>
          </p:nvPr>
        </p:nvGraphicFramePr>
        <p:xfrm>
          <a:off x="5638800" y="3438525"/>
          <a:ext cx="1639888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5" imgW="495000" imgH="393480" progId="Equation.DSMT4">
                  <p:embed/>
                </p:oleObj>
              </mc:Choice>
              <mc:Fallback>
                <p:oleObj name="Equation" r:id="rId5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38525"/>
                        <a:ext cx="1639888" cy="13033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894963"/>
              </p:ext>
            </p:extLst>
          </p:nvPr>
        </p:nvGraphicFramePr>
        <p:xfrm>
          <a:off x="5638800" y="1752600"/>
          <a:ext cx="1789113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7" imgW="558720" imgH="393480" progId="Equation.3">
                  <p:embed/>
                </p:oleObj>
              </mc:Choice>
              <mc:Fallback>
                <p:oleObj name="Equation" r:id="rId7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52600"/>
                        <a:ext cx="1789113" cy="1258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914400" y="1524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Determine the slope.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334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205038" y="595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4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971800" y="5978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6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433888" y="59880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733800" y="5969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8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71513" y="595471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0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210175" y="59499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991225" y="599281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14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33400" y="419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4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33400" y="3429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6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533400" y="266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8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400050" y="190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381000" y="114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838200" y="914400"/>
            <a:ext cx="0" cy="510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839788" y="6002338"/>
            <a:ext cx="572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1447800" y="60483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</a:t>
            </a:r>
          </a:p>
        </p:txBody>
      </p:sp>
      <p:sp>
        <p:nvSpPr>
          <p:cNvPr id="28703" name="Oval 31"/>
          <p:cNvSpPr>
            <a:spLocks noChangeArrowheads="1"/>
          </p:cNvSpPr>
          <p:nvPr/>
        </p:nvSpPr>
        <p:spPr bwMode="auto">
          <a:xfrm>
            <a:off x="2311400" y="2035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>
            <a:off x="4978400" y="3984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2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id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872331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585913" y="2133600"/>
            <a:ext cx="2743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1598613" y="2057400"/>
            <a:ext cx="2667000" cy="641350"/>
            <a:chOff x="1488" y="2970"/>
            <a:chExt cx="1680" cy="404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1488" y="3024"/>
              <a:ext cx="16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978" y="2970"/>
              <a:ext cx="5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0" dirty="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</p:grpSp>
      <p:graphicFrame>
        <p:nvGraphicFramePr>
          <p:cNvPr id="29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65075"/>
              </p:ext>
            </p:extLst>
          </p:nvPr>
        </p:nvGraphicFramePr>
        <p:xfrm>
          <a:off x="5516563" y="2819400"/>
          <a:ext cx="12350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5" imgW="406080" imgH="393480" progId="Equation.3">
                  <p:embed/>
                </p:oleObj>
              </mc:Choice>
              <mc:Fallback>
                <p:oleObj name="Equation" r:id="rId5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2819400"/>
                        <a:ext cx="1235075" cy="11985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439786"/>
              </p:ext>
            </p:extLst>
          </p:nvPr>
        </p:nvGraphicFramePr>
        <p:xfrm>
          <a:off x="5451475" y="1371600"/>
          <a:ext cx="178752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7" imgW="558720" imgH="393480" progId="Equation.3">
                  <p:embed/>
                </p:oleObj>
              </mc:Choice>
              <mc:Fallback>
                <p:oleObj name="Equation" r:id="rId7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1371600"/>
                        <a:ext cx="1787525" cy="1258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3133"/>
              </p:ext>
            </p:extLst>
          </p:nvPr>
        </p:nvGraphicFramePr>
        <p:xfrm>
          <a:off x="5507038" y="4216400"/>
          <a:ext cx="1254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9" imgW="380880" imgH="177480" progId="Equation.3">
                  <p:embed/>
                </p:oleObj>
              </mc:Choice>
              <mc:Fallback>
                <p:oleObj name="Equation" r:id="rId9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4216400"/>
                        <a:ext cx="1254125" cy="584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447800" y="5029200"/>
            <a:ext cx="7162800" cy="579438"/>
          </a:xfrm>
          <a:prstGeom prst="rect">
            <a:avLst/>
          </a:prstGeom>
          <a:solidFill>
            <a:schemeClr val="tx1"/>
          </a:solidFill>
          <a:ln>
            <a:solidFill>
              <a:srgbClr val="0000FF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rgbClr val="0000FF"/>
                </a:solidFill>
                <a:latin typeface="Arial" charset="0"/>
              </a:rPr>
              <a:t>Horizontal lines have a slope of </a:t>
            </a:r>
            <a:r>
              <a:rPr lang="en-US" sz="3200" b="0" i="1" dirty="0">
                <a:solidFill>
                  <a:srgbClr val="FF0000"/>
                </a:solidFill>
                <a:latin typeface="Arial" charset="0"/>
              </a:rPr>
              <a:t>zero</a:t>
            </a:r>
            <a:r>
              <a:rPr lang="en-US" sz="3200" b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334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205038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4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971800" y="59626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6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433888" y="59721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733800" y="5953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8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71513" y="59388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0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210175" y="59817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991225" y="59769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14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33400" y="419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33400" y="3429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6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33400" y="266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8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81000" y="190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1000" y="114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V="1">
            <a:off x="838200" y="914400"/>
            <a:ext cx="0" cy="510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823913" y="5986463"/>
            <a:ext cx="572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14478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914400" y="1524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Determine the slope.</a:t>
            </a:r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1509713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rid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872331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2362200" y="1752600"/>
            <a:ext cx="0" cy="2286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2362200" y="1752600"/>
            <a:ext cx="762000" cy="2286000"/>
            <a:chOff x="1488" y="1104"/>
            <a:chExt cx="480" cy="1440"/>
          </a:xfrm>
        </p:grpSpPr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flipV="1">
              <a:off x="1488" y="1104"/>
              <a:ext cx="0" cy="14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632" y="1536"/>
              <a:ext cx="33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0" dirty="0">
                  <a:latin typeface="Arial" charset="0"/>
                </a:rPr>
                <a:t>6</a:t>
              </a:r>
            </a:p>
          </p:txBody>
        </p:sp>
      </p:grp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5852"/>
              </p:ext>
            </p:extLst>
          </p:nvPr>
        </p:nvGraphicFramePr>
        <p:xfrm>
          <a:off x="3905250" y="2590800"/>
          <a:ext cx="12350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90800"/>
                        <a:ext cx="1235075" cy="11985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58278"/>
              </p:ext>
            </p:extLst>
          </p:nvPr>
        </p:nvGraphicFramePr>
        <p:xfrm>
          <a:off x="3830638" y="1219200"/>
          <a:ext cx="178752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1219200"/>
                        <a:ext cx="1787525" cy="1258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714843"/>
              </p:ext>
            </p:extLst>
          </p:nvPr>
        </p:nvGraphicFramePr>
        <p:xfrm>
          <a:off x="5867400" y="2851150"/>
          <a:ext cx="2133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9" imgW="749160" imgH="203040" progId="Equation.3">
                  <p:embed/>
                </p:oleObj>
              </mc:Choice>
              <mc:Fallback>
                <p:oleObj name="Equation" r:id="rId9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51150"/>
                        <a:ext cx="2133600" cy="577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429000" y="4191000"/>
            <a:ext cx="5029200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rgbClr val="0000FF"/>
                </a:solidFill>
                <a:latin typeface="Arial" charset="0"/>
              </a:rPr>
              <a:t>Vertical lines have slopes which are </a:t>
            </a:r>
            <a:r>
              <a:rPr lang="en-US" sz="3200" b="0" i="1" dirty="0">
                <a:solidFill>
                  <a:srgbClr val="FF0000"/>
                </a:solidFill>
                <a:latin typeface="Arial" charset="0"/>
              </a:rPr>
              <a:t>undefined</a:t>
            </a:r>
            <a:r>
              <a:rPr lang="en-US" sz="3200" b="0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34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205038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4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971800" y="59626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6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433888" y="59721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733800" y="5953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8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71513" y="59388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0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10175" y="59817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991225" y="59769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14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33400" y="419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4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33400" y="3429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6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33400" y="266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8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81000" y="190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81000" y="114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838200" y="914400"/>
            <a:ext cx="0" cy="510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823913" y="5986463"/>
            <a:ext cx="572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4478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2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914400" y="1524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Determine the slope.</a:t>
            </a:r>
          </a:p>
        </p:txBody>
      </p:sp>
      <p:sp>
        <p:nvSpPr>
          <p:cNvPr id="30751" name="Oval 31"/>
          <p:cNvSpPr>
            <a:spLocks noChangeArrowheads="1"/>
          </p:cNvSpPr>
          <p:nvPr/>
        </p:nvSpPr>
        <p:spPr bwMode="auto">
          <a:xfrm>
            <a:off x="2286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Oval 32"/>
          <p:cNvSpPr>
            <a:spLocks noChangeArrowheads="1"/>
          </p:cNvSpPr>
          <p:nvPr/>
        </p:nvSpPr>
        <p:spPr bwMode="auto">
          <a:xfrm>
            <a:off x="2286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6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rid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872331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39089"/>
              </p:ext>
            </p:extLst>
          </p:nvPr>
        </p:nvGraphicFramePr>
        <p:xfrm>
          <a:off x="3581400" y="1219200"/>
          <a:ext cx="178752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5" imgW="558720" imgH="393480" progId="Equation.3">
                  <p:embed/>
                </p:oleObj>
              </mc:Choice>
              <mc:Fallback>
                <p:oleObj name="Equation" r:id="rId5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19200"/>
                        <a:ext cx="1787525" cy="1258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838200" y="2087563"/>
            <a:ext cx="2667000" cy="1219200"/>
            <a:chOff x="528" y="1315"/>
            <a:chExt cx="1680" cy="768"/>
          </a:xfrm>
        </p:grpSpPr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 flipV="1">
              <a:off x="528" y="1315"/>
              <a:ext cx="144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248" y="1795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latin typeface="Arial" charset="0"/>
                </a:rPr>
                <a:t>positive</a:t>
              </a:r>
            </a:p>
          </p:txBody>
        </p:sp>
      </p:grp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5791200" y="2057400"/>
            <a:ext cx="2362200" cy="1143000"/>
            <a:chOff x="3648" y="1296"/>
            <a:chExt cx="1596" cy="768"/>
          </a:xfrm>
        </p:grpSpPr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3648" y="1344"/>
              <a:ext cx="1248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4224" y="1296"/>
              <a:ext cx="1020" cy="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latin typeface="Arial" charset="0"/>
                </a:rPr>
                <a:t>negative</a:t>
              </a:r>
            </a:p>
          </p:txBody>
        </p:sp>
      </p:grp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1219200" y="4449763"/>
            <a:ext cx="2286000" cy="609600"/>
            <a:chOff x="768" y="2803"/>
            <a:chExt cx="1440" cy="384"/>
          </a:xfrm>
        </p:grpSpPr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768" y="2803"/>
              <a:ext cx="14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1056" y="2899"/>
              <a:ext cx="6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latin typeface="Arial" charset="0"/>
                </a:rPr>
                <a:t>zero</a:t>
              </a:r>
            </a:p>
          </p:txBody>
        </p:sp>
      </p:grp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5445125" y="3581400"/>
            <a:ext cx="1946275" cy="1981200"/>
            <a:chOff x="3430" y="2256"/>
            <a:chExt cx="1226" cy="1248"/>
          </a:xfrm>
        </p:grpSpPr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3430" y="2256"/>
              <a:ext cx="0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3516" y="2688"/>
              <a:ext cx="11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latin typeface="Arial" charset="0"/>
                </a:rPr>
                <a:t>undefined</a:t>
              </a:r>
            </a:p>
          </p:txBody>
        </p:sp>
      </p:grp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57200" y="228600"/>
            <a:ext cx="8077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>
                <a:solidFill>
                  <a:schemeClr val="accent2"/>
                </a:solidFill>
                <a:latin typeface="Arial" charset="0"/>
              </a:rPr>
              <a:t>Summary: Types of Slopes</a:t>
            </a:r>
            <a:r>
              <a:rPr lang="en-CA" sz="360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47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TABLE OF CONTENTS</a:t>
            </a:r>
            <a:endParaRPr lang="en-US" b="1" cap="all" dirty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6.1	Slope of a Line</a:t>
            </a:r>
          </a:p>
          <a:p>
            <a:pPr marL="0" indent="0">
              <a:buNone/>
            </a:pPr>
            <a:r>
              <a:rPr lang="en-US" dirty="0" smtClean="0"/>
              <a:t>6.2	Slopes of Parallel and Perpendicular Lines</a:t>
            </a:r>
          </a:p>
          <a:p>
            <a:pPr marL="0" indent="0">
              <a:buNone/>
            </a:pPr>
            <a:r>
              <a:rPr lang="en-US" dirty="0" smtClean="0"/>
              <a:t>6.3 	Math Lab: Investigating Graphs of Linear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Functions</a:t>
            </a:r>
          </a:p>
          <a:p>
            <a:pPr marL="0" indent="0">
              <a:buNone/>
            </a:pPr>
            <a:r>
              <a:rPr lang="en-US" dirty="0" smtClean="0"/>
              <a:t>6.4 	Slope-Intercept Form of the Equation for 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Linear Function</a:t>
            </a:r>
          </a:p>
          <a:p>
            <a:pPr marL="0" indent="0">
              <a:buNone/>
            </a:pPr>
            <a:r>
              <a:rPr lang="en-US" dirty="0" smtClean="0"/>
              <a:t>6.5	Slope-Point From of the Equation for a Linear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Function</a:t>
            </a:r>
          </a:p>
          <a:p>
            <a:pPr marL="0" indent="0">
              <a:buNone/>
            </a:pPr>
            <a:r>
              <a:rPr lang="en-US" dirty="0" smtClean="0"/>
              <a:t>6.6	General Form of the Equation for a Linear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Function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5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4800" y="271463"/>
            <a:ext cx="84582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Determine the slope of this line.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08175" y="3371850"/>
            <a:ext cx="152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sz="4000" b="0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533400" y="1219200"/>
            <a:ext cx="4762500" cy="4886325"/>
            <a:chOff x="2592" y="480"/>
            <a:chExt cx="3000" cy="3078"/>
          </a:xfrm>
        </p:grpSpPr>
        <p:pic>
          <p:nvPicPr>
            <p:cNvPr id="44037" name="Picture 5" descr="gr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480"/>
              <a:ext cx="3000" cy="30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 flipV="1">
              <a:off x="2784" y="624"/>
              <a:ext cx="2592" cy="23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486400" y="1219200"/>
            <a:ext cx="304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>
                <a:solidFill>
                  <a:srgbClr val="FF0000"/>
                </a:solidFill>
                <a:latin typeface="Arial" charset="0"/>
              </a:rPr>
              <a:t>Which points will you use to determine rise and run?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4191000" y="2133600"/>
            <a:ext cx="0" cy="2057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819400" y="419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>
                <a:solidFill>
                  <a:schemeClr val="accent2"/>
                </a:solidFill>
                <a:latin typeface="Arial" charset="0"/>
              </a:rPr>
              <a:t>5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2672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>
                <a:solidFill>
                  <a:schemeClr val="accent2"/>
                </a:solidFill>
                <a:latin typeface="Arial" charset="0"/>
              </a:rPr>
              <a:t>40</a:t>
            </a:r>
          </a:p>
        </p:txBody>
      </p:sp>
      <p:graphicFrame>
        <p:nvGraphicFramePr>
          <p:cNvPr id="44048" name="Object 16"/>
          <p:cNvGraphicFramePr>
            <a:graphicFrameLocks noChangeAspect="1"/>
          </p:cNvGraphicFramePr>
          <p:nvPr/>
        </p:nvGraphicFramePr>
        <p:xfrm>
          <a:off x="5715000" y="2895600"/>
          <a:ext cx="2438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5" imgW="799920" imgH="393480" progId="Equation.DSMT4">
                  <p:embed/>
                </p:oleObj>
              </mc:Choice>
              <mc:Fallback>
                <p:oleObj name="Equation" r:id="rId5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95600"/>
                        <a:ext cx="24384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6781800" y="4191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6324600" y="4114800"/>
          <a:ext cx="1524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7" imgW="482400" imgH="393480" progId="Equation.3">
                  <p:embed/>
                </p:oleObj>
              </mc:Choice>
              <mc:Fallback>
                <p:oleObj name="Equation" r:id="rId7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14800"/>
                        <a:ext cx="15240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6781800" y="56388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/>
              <a:t>= 8</a:t>
            </a:r>
            <a:endParaRPr lang="en-CA" sz="4000" b="0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1905000" y="4191000"/>
            <a:ext cx="228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autoUpdateAnimBg="0"/>
      <p:bldP spid="44039" grpId="0" autoUpdateAnimBg="0"/>
      <p:bldP spid="44041" grpId="0" animBg="1"/>
      <p:bldP spid="44042" grpId="0" animBg="1"/>
      <p:bldP spid="44044" grpId="0" animBg="1"/>
      <p:bldP spid="44045" grpId="0" autoUpdateAnimBg="0"/>
      <p:bldP spid="44046" grpId="0" autoUpdateAnimBg="0"/>
      <p:bldP spid="44049" grpId="0" autoUpdateAnimBg="0"/>
      <p:bldP spid="44055" grpId="0" autoUpdateAnimBg="0"/>
      <p:bldP spid="440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752975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latin typeface="Arial" charset="0"/>
              </a:rPr>
              <a:t>Determine the slope of the line segment.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5337175" y="2286000"/>
            <a:ext cx="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5321300" y="3200400"/>
            <a:ext cx="3200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5321300" y="2286000"/>
            <a:ext cx="3200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889750" y="314007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Arial" charset="0"/>
              </a:rPr>
              <a:t>60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56150" y="262255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Arial" charset="0"/>
              </a:rPr>
              <a:t>–2</a:t>
            </a:r>
          </a:p>
        </p:txBody>
      </p:sp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1428750" y="1600200"/>
          <a:ext cx="15636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4" imgW="495000" imgH="393480" progId="Equation.DSMT4">
                  <p:embed/>
                </p:oleObj>
              </mc:Choice>
              <mc:Fallback>
                <p:oleObj name="Equation" r:id="rId4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600200"/>
                        <a:ext cx="1563688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1752600" y="3327400"/>
          <a:ext cx="14033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6" imgW="444240" imgH="393480" progId="Equation.3">
                  <p:embed/>
                </p:oleObj>
              </mc:Choice>
              <mc:Fallback>
                <p:oleObj name="Equation" r:id="rId6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27400"/>
                        <a:ext cx="140335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63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  <p:bldP spid="36874" grpId="0"/>
      <p:bldP spid="368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rid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872331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Draw a line which has a slope of</a:t>
            </a:r>
            <a:r>
              <a:rPr lang="en-US" sz="3600" b="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02075"/>
              </p:ext>
            </p:extLst>
          </p:nvPr>
        </p:nvGraphicFramePr>
        <p:xfrm>
          <a:off x="6934200" y="0"/>
          <a:ext cx="54768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0"/>
                        <a:ext cx="547688" cy="1416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2667000" y="2436813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432175" y="2071688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210050" y="1674813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968875" y="1287463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1981200" y="990600"/>
            <a:ext cx="3810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2743200" y="2133600"/>
            <a:ext cx="762000" cy="381000"/>
            <a:chOff x="1728" y="2064"/>
            <a:chExt cx="480" cy="240"/>
          </a:xfrm>
        </p:grpSpPr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V="1">
              <a:off x="1728" y="2064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1728" y="206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3533775" y="1755775"/>
            <a:ext cx="762000" cy="381000"/>
            <a:chOff x="1728" y="2064"/>
            <a:chExt cx="480" cy="240"/>
          </a:xfrm>
        </p:grpSpPr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V="1">
              <a:off x="1728" y="2064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>
              <a:off x="1728" y="206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4279900" y="1358900"/>
            <a:ext cx="762000" cy="381000"/>
            <a:chOff x="1728" y="2064"/>
            <a:chExt cx="480" cy="240"/>
          </a:xfrm>
        </p:grpSpPr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flipV="1">
              <a:off x="1728" y="2064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1728" y="206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533400" y="3344863"/>
            <a:ext cx="6858000" cy="579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Draw a line which has a slope of  2</a:t>
            </a:r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3836988" y="5894388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4203700" y="51339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613275" y="4343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3886200" y="51816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3886200" y="5181600"/>
            <a:ext cx="3619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4286250" y="44196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4286250" y="4419600"/>
            <a:ext cx="3619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3581400" y="4038600"/>
            <a:ext cx="12954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rid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872331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1000" y="379413"/>
            <a:ext cx="64770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Draw a line which has a slope of</a:t>
            </a:r>
            <a:r>
              <a:rPr lang="en-US" sz="3600" b="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699244"/>
              </p:ext>
            </p:extLst>
          </p:nvPr>
        </p:nvGraphicFramePr>
        <p:xfrm>
          <a:off x="6858000" y="228600"/>
          <a:ext cx="82073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4" imgW="228600" imgH="393480" progId="Equation.3">
                  <p:embed/>
                </p:oleObj>
              </mc:Choice>
              <mc:Fallback>
                <p:oleObj name="Equation" r:id="rId4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8600"/>
                        <a:ext cx="820738" cy="1416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524000" y="1295400"/>
            <a:ext cx="5562600" cy="472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962150" y="1676400"/>
            <a:ext cx="0" cy="1981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1962150" y="36576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314450" y="2381250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dirty="0">
                <a:solidFill>
                  <a:srgbClr val="000000"/>
                </a:solidFill>
                <a:latin typeface="Arial" charset="0"/>
              </a:rPr>
              <a:t>–5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728913" y="3533775"/>
            <a:ext cx="576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295775" y="3609975"/>
            <a:ext cx="0" cy="1981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4295775" y="5591175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657600" y="4300538"/>
            <a:ext cx="77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dirty="0">
                <a:solidFill>
                  <a:schemeClr val="bg1"/>
                </a:solidFill>
                <a:latin typeface="Arial" charset="0"/>
              </a:rPr>
              <a:t>–5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043488" y="5476875"/>
            <a:ext cx="571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1905000" y="1643063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4217988" y="3579813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b="0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507163" y="55149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800" grpId="0" animBg="1"/>
      <p:bldP spid="33801" grpId="0" animBg="1"/>
      <p:bldP spid="33802" grpId="0"/>
      <p:bldP spid="33803" grpId="0"/>
      <p:bldP spid="33806" grpId="0" animBg="1"/>
      <p:bldP spid="33807" grpId="0" animBg="1"/>
      <p:bldP spid="33808" grpId="0"/>
      <p:bldP spid="33809" grpId="0"/>
      <p:bldP spid="33810" grpId="0" animBg="1"/>
      <p:bldP spid="33811" grpId="0" animBg="1"/>
      <p:bldP spid="338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ri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872331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379413"/>
            <a:ext cx="8077200" cy="579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Draw a line which has a slope of</a:t>
            </a:r>
            <a:r>
              <a:rPr lang="en-US" sz="3200" b="0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…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806575" y="1984375"/>
            <a:ext cx="1371600" cy="426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971675" y="2457450"/>
            <a:ext cx="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1974850" y="3660775"/>
            <a:ext cx="381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447800" y="2797175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000000"/>
                </a:solidFill>
                <a:latin typeface="Arial" charset="0"/>
              </a:rPr>
              <a:t>–3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990725" y="3616325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2371725" y="3657600"/>
            <a:ext cx="0" cy="1193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371725" y="4819650"/>
            <a:ext cx="381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876425" y="4038600"/>
            <a:ext cx="771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000000"/>
                </a:solidFill>
                <a:latin typeface="Arial" charset="0"/>
              </a:rPr>
              <a:t>–3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419350" y="4743450"/>
            <a:ext cx="571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1898650" y="2424113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2308225" y="35845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b="0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2660650" y="473075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09600" y="1279525"/>
            <a:ext cx="16764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a)  – 3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060950" y="1235075"/>
            <a:ext cx="16764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b)  3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6216650" y="3987800"/>
            <a:ext cx="0" cy="1193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>
            <a:off x="6219825" y="4038600"/>
            <a:ext cx="425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6604000" y="2867025"/>
            <a:ext cx="425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6597650" y="2863850"/>
            <a:ext cx="0" cy="1193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>
            <a:off x="6156325" y="51212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6521450" y="39751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6921500" y="280352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 flipH="1">
            <a:off x="5975350" y="1752600"/>
            <a:ext cx="1371600" cy="419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5886450" y="4356100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223000" y="3581400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302375" y="3124200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6550025" y="2406650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29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/>
      <p:bldP spid="35849" grpId="0"/>
      <p:bldP spid="35850" grpId="0" animBg="1"/>
      <p:bldP spid="35851" grpId="0" animBg="1"/>
      <p:bldP spid="35852" grpId="0"/>
      <p:bldP spid="35853" grpId="0"/>
      <p:bldP spid="35854" grpId="0" animBg="1"/>
      <p:bldP spid="35855" grpId="0" animBg="1"/>
      <p:bldP spid="35856" grpId="0" animBg="1"/>
      <p:bldP spid="35862" grpId="0" animBg="1"/>
      <p:bldP spid="35863" grpId="0" animBg="1"/>
      <p:bldP spid="35864" grpId="0" animBg="1"/>
      <p:bldP spid="35865" grpId="0" animBg="1"/>
      <p:bldP spid="35866" grpId="0" animBg="1"/>
      <p:bldP spid="35867" grpId="0" animBg="1"/>
      <p:bldP spid="35868" grpId="0" animBg="1"/>
      <p:bldP spid="35869" grpId="0" animBg="1"/>
      <p:bldP spid="35870" grpId="0"/>
      <p:bldP spid="35871" grpId="0"/>
      <p:bldP spid="35872" grpId="0"/>
      <p:bldP spid="358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2004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Bent Arrow 2"/>
          <p:cNvSpPr/>
          <p:nvPr/>
        </p:nvSpPr>
        <p:spPr>
          <a:xfrm>
            <a:off x="927592" y="1380574"/>
            <a:ext cx="1115529" cy="4746481"/>
          </a:xfrm>
          <a:prstGeom prst="ben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skd18197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1337"/>
            <a:ext cx="4906337" cy="63200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5268" y="3312921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Let’s take some examples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from the textbook,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pages 334-338.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5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EXPLORE!!!</a:t>
            </a:r>
            <a:endParaRPr lang="en-US" dirty="0"/>
          </a:p>
        </p:txBody>
      </p:sp>
      <p:pic>
        <p:nvPicPr>
          <p:cNvPr id="4" name="Picture 3" descr="j03092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39" y="441785"/>
            <a:ext cx="924927" cy="975854"/>
          </a:xfrm>
          <a:prstGeom prst="rect">
            <a:avLst/>
          </a:prstGeom>
        </p:spPr>
      </p:pic>
      <p:pic>
        <p:nvPicPr>
          <p:cNvPr id="5" name="Picture 4" descr="j03092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443"/>
            <a:ext cx="2001706" cy="1314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824908" y="2208918"/>
            <a:ext cx="5187965" cy="3155417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0126" y="33789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www.mathsisfun.com</a:t>
            </a:r>
            <a:r>
              <a:rPr lang="en-US" dirty="0" smtClean="0"/>
              <a:t>/</a:t>
            </a:r>
            <a:r>
              <a:rPr lang="en-US" dirty="0" err="1" smtClean="0"/>
              <a:t>equation_of_line.html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2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43878"/>
            <a:ext cx="8229600" cy="5813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PRACTICE EXERCISES</a:t>
            </a:r>
            <a:endParaRPr lang="en-US" b="1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Answer # 4-9 on pages 339-340.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HOMEWORK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# </a:t>
            </a:r>
            <a:r>
              <a:rPr lang="en-US" dirty="0" smtClean="0"/>
              <a:t>11-23 </a:t>
            </a:r>
            <a:r>
              <a:rPr lang="en-US" dirty="0"/>
              <a:t>on pages </a:t>
            </a:r>
            <a:r>
              <a:rPr lang="en-US" dirty="0" smtClean="0"/>
              <a:t>340-341.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94" y="2609284"/>
            <a:ext cx="4085504" cy="14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8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References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http://www.mathsisfun.com/</a:t>
            </a:r>
            <a:r>
              <a:rPr lang="en-US" dirty="0" smtClean="0">
                <a:hlinkClick r:id="rId2"/>
              </a:rPr>
              <a:t>equation_of_line.html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http://ilovemathisfun.weebly.com/unit-3---relations-and-</a:t>
            </a:r>
            <a:r>
              <a:rPr lang="en-US" dirty="0" smtClean="0">
                <a:hlinkClick r:id="rId3"/>
              </a:rPr>
              <a:t>functions.html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http://www.sd43.bc.ca/Resources/ParentResources/math/10/Pages/</a:t>
            </a:r>
            <a:r>
              <a:rPr lang="en-US" dirty="0" smtClean="0">
                <a:hlinkClick r:id="rId4"/>
              </a:rPr>
              <a:t>LinearFunctions.aspx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9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000" b="1" cap="all" dirty="0" smtClean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General Outcome</a:t>
            </a:r>
            <a:endParaRPr lang="en-US" sz="5000" b="1" cap="all" dirty="0">
              <a:ln/>
              <a:solidFill>
                <a:srgbClr val="FF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17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Develop algebraic and graphical reasoning through the </a:t>
            </a:r>
            <a:r>
              <a:rPr lang="en-US" sz="4000" b="1" dirty="0"/>
              <a:t>study of relations.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72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Specific Outcomes</a:t>
            </a:r>
            <a:endParaRPr lang="en-US" b="1" cap="all" dirty="0">
              <a:ln/>
              <a:solidFill>
                <a:srgbClr val="FF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300" b="1" i="1" dirty="0"/>
              <a:t>Students will be expected </a:t>
            </a:r>
            <a:r>
              <a:rPr lang="en-US" sz="4300" b="1" i="1" dirty="0" smtClean="0"/>
              <a:t>to:</a:t>
            </a:r>
          </a:p>
          <a:p>
            <a:pPr marL="0" indent="0">
              <a:buNone/>
            </a:pPr>
            <a:endParaRPr lang="en-US" sz="4300" i="1" dirty="0" smtClean="0"/>
          </a:p>
          <a:p>
            <a:pPr marL="514350" indent="-514350">
              <a:buAutoNum type="arabicParenR"/>
            </a:pPr>
            <a:r>
              <a:rPr lang="en-US" b="1" dirty="0" smtClean="0"/>
              <a:t>demonstrate </a:t>
            </a:r>
            <a:r>
              <a:rPr lang="en-US" b="1" dirty="0"/>
              <a:t>an understanding of slope with respect to rise and run, line segments and lines, rate of change, parallel lines, and perpendicular lines.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b="1" dirty="0"/>
              <a:t>describe and represent linear relations, using words, ordered pairs, tables of values, graphs, and equations</a:t>
            </a:r>
            <a:r>
              <a:rPr lang="en-US" b="1" dirty="0" smtClean="0"/>
              <a:t>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b="1" dirty="0"/>
              <a:t>determine the characteristics of the graphs of linear relations, including the intercepts, slope, domain, and range.</a:t>
            </a:r>
            <a:endParaRPr lang="en-US" dirty="0"/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b="1" dirty="0"/>
              <a:t>determine the equation of a linear relation to solve problems, given a graph, a point and the slope, two points, and a point and the equation of a parallel or perpendicular line.</a:t>
            </a:r>
            <a:endParaRPr lang="en-US" dirty="0"/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b="1" dirty="0"/>
              <a:t>solve problems that involve the distance between two points </a:t>
            </a:r>
            <a:r>
              <a:rPr lang="en-US" b="1" dirty="0" err="1"/>
              <a:t>andthe</a:t>
            </a:r>
            <a:r>
              <a:rPr lang="en-US" b="1" dirty="0"/>
              <a:t> midpoint of a line segment.</a:t>
            </a:r>
            <a:endParaRPr lang="en-US" dirty="0"/>
          </a:p>
          <a:p>
            <a:pPr marL="514350" indent="-514350">
              <a:buFont typeface="Arial" pitchFamily="34" charset="0"/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9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OPENING ACTIVITY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Screen Shot 2014-02-22 at 9.07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93" r="-43893"/>
          <a:stretch>
            <a:fillRect/>
          </a:stretch>
        </p:blipFill>
        <p:spPr>
          <a:xfrm>
            <a:off x="-2099129" y="1143000"/>
            <a:ext cx="14058872" cy="5437152"/>
          </a:xfrm>
        </p:spPr>
      </p:pic>
    </p:spTree>
    <p:extLst>
      <p:ext uri="{BB962C8B-B14F-4D97-AF65-F5344CB8AC3E}">
        <p14:creationId xmlns:p14="http://schemas.microsoft.com/office/powerpoint/2010/main" val="213413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Class inquiry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Screen Shot 2014-02-22 at 9.0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9" y="1346956"/>
            <a:ext cx="7796767" cy="47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4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Vocabulary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roof</a:t>
            </a:r>
          </a:p>
          <a:p>
            <a:r>
              <a:rPr lang="en-US" dirty="0" smtClean="0"/>
              <a:t>steep (steepness)</a:t>
            </a:r>
          </a:p>
          <a:p>
            <a:r>
              <a:rPr lang="en-US" dirty="0" smtClean="0"/>
              <a:t>corresponding</a:t>
            </a:r>
          </a:p>
          <a:p>
            <a:r>
              <a:rPr lang="en-US" dirty="0" smtClean="0"/>
              <a:t>slope</a:t>
            </a:r>
          </a:p>
          <a:p>
            <a:r>
              <a:rPr lang="en-US" dirty="0" smtClean="0"/>
              <a:t>gradient</a:t>
            </a:r>
          </a:p>
          <a:p>
            <a:r>
              <a:rPr lang="en-US" dirty="0" smtClean="0"/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251765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Introduction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creen Shot 2014-02-22 at 9.18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3" r="-5053"/>
          <a:stretch>
            <a:fillRect/>
          </a:stretch>
        </p:blipFill>
        <p:spPr>
          <a:xfrm>
            <a:off x="0" y="1600200"/>
            <a:ext cx="9144000" cy="4909387"/>
          </a:xfrm>
        </p:spPr>
      </p:pic>
    </p:spTree>
    <p:extLst>
      <p:ext uri="{BB962C8B-B14F-4D97-AF65-F5344CB8AC3E}">
        <p14:creationId xmlns:p14="http://schemas.microsoft.com/office/powerpoint/2010/main" val="95362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Around Us…</a:t>
            </a:r>
            <a:endParaRPr lang="en-US" dirty="0"/>
          </a:p>
        </p:txBody>
      </p:sp>
      <p:pic>
        <p:nvPicPr>
          <p:cNvPr id="4" name="Content Placeholder 3" descr="pic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6024"/>
          <a:stretch>
            <a:fillRect/>
          </a:stretch>
        </p:blipFill>
        <p:spPr bwMode="auto">
          <a:xfrm>
            <a:off x="4445214" y="1600200"/>
            <a:ext cx="42415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CP_0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6"/>
          <a:stretch>
            <a:fillRect/>
          </a:stretch>
        </p:blipFill>
        <p:spPr bwMode="auto">
          <a:xfrm>
            <a:off x="304800" y="1600199"/>
            <a:ext cx="3810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0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69</TotalTime>
  <Words>838</Words>
  <Application>Microsoft Macintosh PowerPoint</Application>
  <PresentationFormat>On-screen Show (4:3)</PresentationFormat>
  <Paragraphs>197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Black</vt:lpstr>
      <vt:lpstr>Microsoft Equation</vt:lpstr>
      <vt:lpstr>MathType 4.0 Equation</vt:lpstr>
      <vt:lpstr>LINEAR FUNCTIONS</vt:lpstr>
      <vt:lpstr>TABLE OF CONTENTS</vt:lpstr>
      <vt:lpstr>General Outcome</vt:lpstr>
      <vt:lpstr>Specific Outcomes</vt:lpstr>
      <vt:lpstr>OPENING ACTIVITY</vt:lpstr>
      <vt:lpstr>Class inquiry</vt:lpstr>
      <vt:lpstr>Vocabulary</vt:lpstr>
      <vt:lpstr>Introduction</vt:lpstr>
      <vt:lpstr>Around Us…</vt:lpstr>
      <vt:lpstr>Slope</vt:lpstr>
      <vt:lpstr>Slopes and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EXPLORE!!!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FUNCTIONS</dc:title>
  <dc:creator>mac apple</dc:creator>
  <cp:lastModifiedBy>mac apple</cp:lastModifiedBy>
  <cp:revision>7</cp:revision>
  <cp:lastPrinted>2014-02-22T13:32:24Z</cp:lastPrinted>
  <dcterms:created xsi:type="dcterms:W3CDTF">2014-02-22T13:00:44Z</dcterms:created>
  <dcterms:modified xsi:type="dcterms:W3CDTF">2014-02-22T14:10:13Z</dcterms:modified>
</cp:coreProperties>
</file>