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1"/>
  </p:notesMasterIdLst>
  <p:sldIdLst>
    <p:sldId id="256" r:id="rId2"/>
    <p:sldId id="341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315" r:id="rId14"/>
    <p:sldId id="274" r:id="rId15"/>
    <p:sldId id="275" r:id="rId16"/>
    <p:sldId id="276" r:id="rId17"/>
    <p:sldId id="314" r:id="rId18"/>
    <p:sldId id="277" r:id="rId19"/>
    <p:sldId id="278" r:id="rId20"/>
    <p:sldId id="342" r:id="rId21"/>
    <p:sldId id="280" r:id="rId22"/>
    <p:sldId id="328" r:id="rId23"/>
    <p:sldId id="329" r:id="rId24"/>
    <p:sldId id="330" r:id="rId25"/>
    <p:sldId id="331" r:id="rId26"/>
    <p:sldId id="332" r:id="rId27"/>
    <p:sldId id="282" r:id="rId28"/>
    <p:sldId id="338" r:id="rId29"/>
    <p:sldId id="339" r:id="rId30"/>
    <p:sldId id="340" r:id="rId31"/>
    <p:sldId id="283" r:id="rId32"/>
    <p:sldId id="310" r:id="rId33"/>
    <p:sldId id="312" r:id="rId34"/>
    <p:sldId id="284" r:id="rId35"/>
    <p:sldId id="311" r:id="rId36"/>
    <p:sldId id="318" r:id="rId37"/>
    <p:sldId id="334" r:id="rId38"/>
    <p:sldId id="335" r:id="rId39"/>
    <p:sldId id="336" r:id="rId40"/>
    <p:sldId id="337" r:id="rId41"/>
    <p:sldId id="289" r:id="rId42"/>
    <p:sldId id="316" r:id="rId43"/>
    <p:sldId id="319" r:id="rId44"/>
    <p:sldId id="321" r:id="rId45"/>
    <p:sldId id="323" r:id="rId46"/>
    <p:sldId id="325" r:id="rId47"/>
    <p:sldId id="324" r:id="rId48"/>
    <p:sldId id="326" r:id="rId49"/>
    <p:sldId id="32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C611F-2D66-4CD4-82F1-0182A2CA5EAF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1051-8D76-44F4-BAB6-BEBB443D29C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055961-5442-46A0-AE9C-DC673747CC1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6B7480-BACE-4C27-9698-741F27710D7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47FB4-D7C1-4D82-8230-38357DA9DFA6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66C9C-F941-4E25-8DE5-A4AC1BBC89F3}" type="slidenum">
              <a:rPr lang="en-US"/>
              <a:pPr/>
              <a:t>31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629EBA-339C-4103-A124-04E93C9D66B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381AC-000F-4CF8-BB3F-CC11B7B9BF1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A2B50-3A8A-4243-A76A-9CECA762A6EA}" type="slidenum">
              <a:rPr lang="en-US"/>
              <a:pPr/>
              <a:t>34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C3A597-310A-4ACE-AD93-EC59971BE01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F18D-D9F7-4EDD-8F0A-17063A391001}" type="slidenum">
              <a:rPr lang="en-US"/>
              <a:pPr/>
              <a:t>41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9B802-DC0F-4E3E-91FA-0D170A869343}" type="slidenum">
              <a:rPr lang="zh-TW" altLang="en-US"/>
              <a:pPr/>
              <a:t>16</a:t>
            </a:fld>
            <a:endParaRPr lang="zh-TW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58C40-4F94-49F1-8A81-3A7D136B764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CD75-CE67-400E-81ED-46121A97B094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B9C30-57B3-41CA-920C-62C0945FFF0D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21B06-BDFA-4A5E-BA30-90232FA8C76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8BD72-D49C-4043-982D-44D0E9283FD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62400-37E9-417C-B636-8EF7DAC69D9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4F1BA-69F7-4125-A135-F6C6223C5F5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8E6E07-1C3D-43DA-8527-C6E807E637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3050, Lecture 4: Slide </a:t>
            </a:r>
            <a:fld id="{2C18A7D6-8C37-47EC-BAC9-407C0AAA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DCAA-3719-4DD9-8F4B-F7BC4475E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CB0E57-932E-423A-9A43-C2FC478EF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24C8E8-20E5-4832-8CFE-ED123AD5A41A}" type="datetimeFigureOut">
              <a:rPr lang="en-CA" smtClean="0"/>
              <a:pPr/>
              <a:t>01/11/2012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AEE769-D75C-4098-9145-566187776A1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Acceleration</a:t>
            </a:r>
            <a:endParaRPr lang="en-C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Chapter 11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Ms.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Lilian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Albarico</a:t>
            </a:r>
            <a:endParaRPr lang="en-CA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152900" cy="1020763"/>
          </a:xfrm>
        </p:spPr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3</a:t>
            </a:r>
            <a:endParaRPr lang="en-US" altLang="zh-TW" dirty="0"/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609600" y="1176338"/>
            <a:ext cx="824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/>
              <a:t>A car travels 7 km north and then 3 km west in 10 minutes. Find </a:t>
            </a: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>
            <a:off x="6153150" y="2716213"/>
            <a:ext cx="19002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>
            <a:off x="8021638" y="2740025"/>
            <a:ext cx="0" cy="27447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5713413" y="244951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C</a:t>
            </a:r>
            <a:endParaRPr lang="en-US" altLang="zh-TW" sz="2800"/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7981950" y="2414588"/>
            <a:ext cx="43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B</a:t>
            </a:r>
            <a:endParaRPr lang="en-US" altLang="zh-TW" sz="2800"/>
          </a:p>
        </p:txBody>
      </p:sp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7981950" y="5233988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A</a:t>
            </a:r>
            <a:endParaRPr lang="en-US" altLang="zh-TW" sz="2800"/>
          </a:p>
        </p:txBody>
      </p:sp>
      <p:sp>
        <p:nvSpPr>
          <p:cNvPr id="179233" name="Text Box 33"/>
          <p:cNvSpPr txBox="1">
            <a:spLocks noChangeArrowheads="1"/>
          </p:cNvSpPr>
          <p:nvPr/>
        </p:nvSpPr>
        <p:spPr bwMode="auto">
          <a:xfrm>
            <a:off x="6519863" y="2247900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3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8062913" y="3511550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7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79236" name="Rectangle 36"/>
          <p:cNvSpPr>
            <a:spLocks noChangeArrowheads="1"/>
          </p:cNvSpPr>
          <p:nvPr/>
        </p:nvSpPr>
        <p:spPr bwMode="auto">
          <a:xfrm>
            <a:off x="4191000" y="1662113"/>
            <a:ext cx="3273425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TW" altLang="zh-TW"/>
              <a:t>(</a:t>
            </a:r>
            <a:r>
              <a:rPr lang="en-US" altLang="zh-TW"/>
              <a:t>b) ave. velocity?</a:t>
            </a:r>
            <a:endParaRPr lang="zh-TW" altLang="en-US"/>
          </a:p>
        </p:txBody>
      </p:sp>
      <p:sp>
        <p:nvSpPr>
          <p:cNvPr id="179237" name="Text Box 37"/>
          <p:cNvSpPr txBox="1">
            <a:spLocks noChangeArrowheads="1"/>
          </p:cNvSpPr>
          <p:nvPr/>
        </p:nvSpPr>
        <p:spPr bwMode="auto">
          <a:xfrm>
            <a:off x="992188" y="3055938"/>
            <a:ext cx="172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i="1"/>
              <a:t>AC </a:t>
            </a:r>
            <a:r>
              <a:rPr lang="en-GB" altLang="zh-TW"/>
              <a:t>= </a:t>
            </a:r>
            <a:endParaRPr lang="en-US" altLang="zh-TW"/>
          </a:p>
        </p:txBody>
      </p:sp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1984375" y="2992438"/>
          <a:ext cx="2228850" cy="652462"/>
        </p:xfrm>
        <a:graphic>
          <a:graphicData uri="http://schemas.openxmlformats.org/presentationml/2006/ole">
            <p:oleObj spid="_x0000_s3074" name="方程式" r:id="rId3" imgW="863280" imgH="253800" progId="Equation.3">
              <p:embed/>
            </p:oleObj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1684338" y="3681413"/>
          <a:ext cx="1865312" cy="661987"/>
        </p:xfrm>
        <a:graphic>
          <a:graphicData uri="http://schemas.openxmlformats.org/presentationml/2006/ole">
            <p:oleObj spid="_x0000_s3075" name="方程式" r:id="rId4" imgW="711000" imgH="253800" progId="Equation.3">
              <p:embed/>
            </p:oleObj>
          </a:graphicData>
        </a:graphic>
      </p:graphicFrame>
      <p:sp>
        <p:nvSpPr>
          <p:cNvPr id="179240" name="Text Box 40"/>
          <p:cNvSpPr txBox="1">
            <a:spLocks noChangeArrowheads="1"/>
          </p:cNvSpPr>
          <p:nvPr/>
        </p:nvSpPr>
        <p:spPr bwMode="auto">
          <a:xfrm>
            <a:off x="3568700" y="3775075"/>
            <a:ext cx="2293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/>
              <a:t>= 7.62 </a:t>
            </a:r>
            <a:r>
              <a:rPr lang="en-GB" altLang="zh-TW"/>
              <a:t>km</a:t>
            </a:r>
            <a:endParaRPr lang="en-US" altLang="zh-TW"/>
          </a:p>
        </p:txBody>
      </p:sp>
      <p:sp>
        <p:nvSpPr>
          <p:cNvPr id="179241" name="Line 41"/>
          <p:cNvSpPr>
            <a:spLocks noChangeShapeType="1"/>
          </p:cNvSpPr>
          <p:nvPr/>
        </p:nvSpPr>
        <p:spPr bwMode="auto">
          <a:xfrm>
            <a:off x="6180138" y="2693988"/>
            <a:ext cx="18288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437438" y="4337050"/>
            <a:ext cx="563562" cy="688975"/>
            <a:chOff x="4685" y="2852"/>
            <a:chExt cx="355" cy="434"/>
          </a:xfrm>
        </p:grpSpPr>
        <p:sp>
          <p:nvSpPr>
            <p:cNvPr id="179243" name="Arc 43"/>
            <p:cNvSpPr>
              <a:spLocks/>
            </p:cNvSpPr>
            <p:nvPr/>
          </p:nvSpPr>
          <p:spPr bwMode="auto">
            <a:xfrm rot="1205728" flipH="1">
              <a:off x="4851" y="3133"/>
              <a:ext cx="189" cy="15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79244" name="Text Box 44"/>
            <p:cNvSpPr txBox="1">
              <a:spLocks noChangeArrowheads="1"/>
            </p:cNvSpPr>
            <p:nvPr/>
          </p:nvSpPr>
          <p:spPr bwMode="auto">
            <a:xfrm>
              <a:off x="4685" y="2852"/>
              <a:ext cx="343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zh-TW" i="1">
                  <a:sym typeface="Symbol" pitchFamily="18" charset="2"/>
                </a:rPr>
                <a:t></a:t>
              </a:r>
              <a:endParaRPr lang="zh-TW"/>
            </a:p>
          </p:txBody>
        </p:sp>
      </p:grpSp>
      <p:sp>
        <p:nvSpPr>
          <p:cNvPr id="179245" name="Rectangle 45"/>
          <p:cNvSpPr>
            <a:spLocks noChangeArrowheads="1"/>
          </p:cNvSpPr>
          <p:nvPr/>
        </p:nvSpPr>
        <p:spPr bwMode="auto">
          <a:xfrm>
            <a:off x="990600" y="4570413"/>
            <a:ext cx="1520825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GB" altLang="zh-TW"/>
              <a:t>tan </a:t>
            </a:r>
            <a:r>
              <a:rPr lang="en-GB" altLang="zh-TW" i="1">
                <a:latin typeface="Symbol" pitchFamily="18" charset="2"/>
              </a:rPr>
              <a:t>q</a:t>
            </a:r>
            <a:r>
              <a:rPr lang="en-GB" altLang="zh-TW"/>
              <a:t> =</a:t>
            </a:r>
            <a:endParaRPr lang="zh-TW" altLang="en-US" baseline="30000"/>
          </a:p>
        </p:txBody>
      </p:sp>
      <p:sp>
        <p:nvSpPr>
          <p:cNvPr id="179246" name="Rectangle 46"/>
          <p:cNvSpPr>
            <a:spLocks noChangeArrowheads="1"/>
          </p:cNvSpPr>
          <p:nvPr/>
        </p:nvSpPr>
        <p:spPr bwMode="auto">
          <a:xfrm>
            <a:off x="3352800" y="4567238"/>
            <a:ext cx="2255838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altLang="zh-TW">
                <a:latin typeface="Symbol" pitchFamily="18" charset="2"/>
                <a:sym typeface="Symbol" pitchFamily="18" charset="2"/>
              </a:rPr>
              <a:t> </a:t>
            </a:r>
            <a:r>
              <a:rPr lang="en-GB" altLang="zh-TW" i="1">
                <a:latin typeface="Symbol" pitchFamily="18" charset="2"/>
              </a:rPr>
              <a:t>q</a:t>
            </a:r>
            <a:r>
              <a:rPr lang="en-GB" altLang="zh-TW"/>
              <a:t> =23.2</a:t>
            </a:r>
            <a:r>
              <a:rPr lang="en-GB" altLang="zh-TW" baseline="30000"/>
              <a:t>o</a:t>
            </a:r>
            <a:endParaRPr lang="zh-TW" altLang="en-US" baseline="30000"/>
          </a:p>
        </p:txBody>
      </p:sp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2479675" y="4597400"/>
            <a:ext cx="7842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altLang="zh-TW"/>
              <a:t>3/7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37" grpId="0" autoUpdateAnimBg="0"/>
      <p:bldP spid="179240" grpId="0" autoUpdateAnimBg="0"/>
      <p:bldP spid="179241" grpId="0" animBg="1"/>
      <p:bldP spid="179245" grpId="0" autoUpdateAnimBg="0"/>
      <p:bldP spid="179246" grpId="0" autoUpdateAnimBg="0"/>
      <p:bldP spid="1792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152900" cy="1020763"/>
          </a:xfrm>
          <a:noFill/>
          <a:ln/>
        </p:spPr>
        <p:txBody>
          <a:bodyPr/>
          <a:lstStyle/>
          <a:p>
            <a:r>
              <a:rPr lang="en-US" altLang="zh-TW" dirty="0"/>
              <a:t>Example 3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09600" y="1176338"/>
            <a:ext cx="8331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dirty="0"/>
              <a:t>A car travels 7 km north and then 3 km west in </a:t>
            </a:r>
            <a:r>
              <a:rPr lang="en-US" altLang="zh-TW" dirty="0">
                <a:solidFill>
                  <a:schemeClr val="folHlink"/>
                </a:solidFill>
              </a:rPr>
              <a:t>10</a:t>
            </a:r>
            <a:r>
              <a:rPr lang="en-US" altLang="zh-TW" dirty="0"/>
              <a:t> minutes. </a:t>
            </a:r>
            <a:endParaRPr lang="en-US" altLang="zh-TW" dirty="0" smtClean="0"/>
          </a:p>
          <a:p>
            <a:pPr algn="l">
              <a:spcBef>
                <a:spcPct val="50000"/>
              </a:spcBef>
            </a:pPr>
            <a:r>
              <a:rPr lang="en-US" altLang="zh-TW" dirty="0" smtClean="0"/>
              <a:t>Find</a:t>
            </a:r>
            <a:endParaRPr lang="en-US" altLang="zh-TW" dirty="0"/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>
            <a:off x="6153150" y="2716213"/>
            <a:ext cx="19002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8021638" y="2740025"/>
            <a:ext cx="0" cy="27447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713413" y="2449513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C</a:t>
            </a:r>
            <a:endParaRPr lang="en-US" altLang="zh-TW" sz="2800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7981950" y="2414588"/>
            <a:ext cx="43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B</a:t>
            </a:r>
            <a:endParaRPr lang="en-US" altLang="zh-TW" sz="2800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7981950" y="5233988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A</a:t>
            </a:r>
            <a:endParaRPr lang="en-US" altLang="zh-TW" sz="2800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519863" y="2247900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3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8062913" y="3511550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7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609600" y="2308225"/>
            <a:ext cx="5002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i="1" dirty="0"/>
              <a:t>AC </a:t>
            </a:r>
            <a:r>
              <a:rPr lang="en-GB" altLang="zh-TW" dirty="0"/>
              <a:t>= </a:t>
            </a:r>
            <a:r>
              <a:rPr lang="zh-TW" altLang="en-GB" dirty="0">
                <a:solidFill>
                  <a:srgbClr val="FF0000"/>
                </a:solidFill>
              </a:rPr>
              <a:t>7.62 </a:t>
            </a:r>
            <a:r>
              <a:rPr lang="en-GB" altLang="zh-TW" dirty="0">
                <a:solidFill>
                  <a:srgbClr val="FF0000"/>
                </a:solidFill>
              </a:rPr>
              <a:t>km</a:t>
            </a:r>
            <a:r>
              <a:rPr lang="en-GB" altLang="zh-TW" dirty="0"/>
              <a:t>, </a:t>
            </a:r>
            <a:r>
              <a:rPr lang="en-GB" altLang="zh-TW" i="1" dirty="0">
                <a:latin typeface="Symbol" pitchFamily="18" charset="2"/>
              </a:rPr>
              <a:t>q</a:t>
            </a:r>
            <a:r>
              <a:rPr lang="en-GB" altLang="zh-TW" dirty="0"/>
              <a:t> =</a:t>
            </a:r>
            <a:r>
              <a:rPr lang="en-GB" altLang="zh-TW" dirty="0">
                <a:solidFill>
                  <a:srgbClr val="7030A0"/>
                </a:solidFill>
              </a:rPr>
              <a:t>23.2</a:t>
            </a:r>
            <a:r>
              <a:rPr lang="en-GB" altLang="zh-TW" baseline="30000" dirty="0">
                <a:solidFill>
                  <a:srgbClr val="7030A0"/>
                </a:solidFill>
              </a:rPr>
              <a:t>o</a:t>
            </a:r>
            <a:endParaRPr lang="en-US" altLang="zh-TW" dirty="0">
              <a:solidFill>
                <a:srgbClr val="7030A0"/>
              </a:solidFill>
            </a:endParaRP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6180138" y="2693988"/>
            <a:ext cx="18288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37438" y="4441825"/>
            <a:ext cx="563562" cy="584200"/>
            <a:chOff x="4685" y="2918"/>
            <a:chExt cx="355" cy="368"/>
          </a:xfrm>
        </p:grpSpPr>
        <p:sp>
          <p:nvSpPr>
            <p:cNvPr id="180240" name="Arc 16"/>
            <p:cNvSpPr>
              <a:spLocks/>
            </p:cNvSpPr>
            <p:nvPr/>
          </p:nvSpPr>
          <p:spPr bwMode="auto">
            <a:xfrm rot="1205728" flipH="1">
              <a:off x="4851" y="3133"/>
              <a:ext cx="189" cy="15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>
              <a:off x="4685" y="2918"/>
              <a:ext cx="343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zh-TW" i="1" dirty="0">
                  <a:solidFill>
                    <a:srgbClr val="7030A0"/>
                  </a:solidFill>
                  <a:sym typeface="Symbol" pitchFamily="18" charset="2"/>
                </a:rPr>
                <a:t></a:t>
              </a:r>
              <a:endParaRPr lang="zh-TW" dirty="0">
                <a:solidFill>
                  <a:srgbClr val="7030A0"/>
                </a:solidFill>
              </a:endParaRPr>
            </a:p>
          </p:txBody>
        </p:sp>
      </p:grp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683568" y="2872839"/>
            <a:ext cx="4092575" cy="5078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dirty="0"/>
              <a:t>Size of </a:t>
            </a:r>
            <a:r>
              <a:rPr lang="en-US" altLang="zh-TW" dirty="0" smtClean="0"/>
              <a:t>average </a:t>
            </a:r>
            <a:r>
              <a:rPr lang="en-US" altLang="zh-TW" dirty="0"/>
              <a:t>velocity =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636588" y="4588153"/>
            <a:ext cx="17139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TW" altLang="zh-TW" dirty="0"/>
              <a:t>= 45.7 </a:t>
            </a:r>
            <a:r>
              <a:rPr lang="en-US" altLang="zh-TW" dirty="0" smtClean="0"/>
              <a:t>km/h </a:t>
            </a:r>
            <a:endParaRPr lang="zh-TW" altLang="en-US" dirty="0"/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1187624" y="3501008"/>
            <a:ext cx="2860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3000" dirty="0"/>
              <a:t>displacement</a:t>
            </a:r>
            <a:endParaRPr lang="en-US" altLang="zh-TW" dirty="0"/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1187624" y="4005064"/>
            <a:ext cx="2867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1763688" y="4077072"/>
            <a:ext cx="1360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3000" dirty="0"/>
              <a:t>time</a:t>
            </a:r>
            <a:endParaRPr lang="en-US" altLang="zh-TW" dirty="0"/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4752975" y="3490913"/>
            <a:ext cx="1812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3000">
                <a:solidFill>
                  <a:srgbClr val="FF0000"/>
                </a:solidFill>
              </a:rPr>
              <a:t>7.62 km</a:t>
            </a:r>
            <a:endParaRPr lang="en-US" altLang="zh-TW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>
            <a:off x="4506913" y="4019550"/>
            <a:ext cx="20907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4556125" y="4013200"/>
            <a:ext cx="2039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3000"/>
              <a:t>(</a:t>
            </a:r>
            <a:r>
              <a:rPr lang="en-GB" altLang="zh-TW" sz="3000">
                <a:solidFill>
                  <a:schemeClr val="folHlink"/>
                </a:solidFill>
              </a:rPr>
              <a:t>10</a:t>
            </a:r>
            <a:r>
              <a:rPr lang="en-GB" altLang="zh-TW" sz="3000"/>
              <a:t>/60) h</a:t>
            </a:r>
            <a:endParaRPr lang="en-US" altLang="zh-TW"/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4033838" y="3727450"/>
            <a:ext cx="4794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/>
              <a:t>=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814388" y="5229225"/>
            <a:ext cx="6421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dirty="0" smtClean="0"/>
              <a:t>Average </a:t>
            </a:r>
            <a:r>
              <a:rPr lang="en-US" altLang="zh-TW" dirty="0"/>
              <a:t>velocity is 45.7 </a:t>
            </a:r>
            <a:r>
              <a:rPr lang="en-US" altLang="zh-TW" dirty="0" smtClean="0"/>
              <a:t>km/h, </a:t>
            </a:r>
            <a:r>
              <a:rPr lang="en-US" altLang="zh-TW" dirty="0">
                <a:solidFill>
                  <a:srgbClr val="7030A0"/>
                </a:solidFill>
              </a:rPr>
              <a:t>23.2°</a:t>
            </a:r>
            <a:r>
              <a:rPr lang="en-GB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/>
              <a:t>north of west.</a:t>
            </a:r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>
            <a:off x="1187624" y="1589836"/>
            <a:ext cx="258275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TW" dirty="0" smtClean="0"/>
              <a:t>the average velocity.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2" grpId="0" build="p" autoUpdateAnimBg="0"/>
      <p:bldP spid="180243" grpId="0" build="p" autoUpdateAnimBg="0"/>
      <p:bldP spid="180244" grpId="0" autoUpdateAnimBg="0"/>
      <p:bldP spid="180245" grpId="0" animBg="1"/>
      <p:bldP spid="180246" grpId="0" autoUpdateAnimBg="0"/>
      <p:bldP spid="180247" grpId="0" autoUpdateAnimBg="0"/>
      <p:bldP spid="180248" grpId="0" animBg="1"/>
      <p:bldP spid="180249" grpId="0" autoUpdateAnimBg="0"/>
      <p:bldP spid="180250" grpId="0" autoUpdateAnimBg="0"/>
      <p:bldP spid="1802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09600" y="1439863"/>
            <a:ext cx="453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indent="-4763" algn="l"/>
            <a:r>
              <a:rPr lang="en-US" altLang="zh-TW" dirty="0"/>
              <a:t>The Ferrari 348 can go from rest to </a:t>
            </a:r>
          </a:p>
          <a:p>
            <a:pPr marL="4763" indent="-4763" algn="l"/>
            <a:r>
              <a:rPr lang="en-US" altLang="zh-TW" dirty="0"/>
              <a:t>100 </a:t>
            </a:r>
            <a:r>
              <a:rPr lang="en-US" altLang="zh-TW" dirty="0" smtClean="0"/>
              <a:t>km/h</a:t>
            </a:r>
            <a:r>
              <a:rPr lang="en-GB" altLang="zh-TW" dirty="0" smtClean="0"/>
              <a:t> </a:t>
            </a:r>
            <a:r>
              <a:rPr lang="en-US" altLang="zh-TW" dirty="0"/>
              <a:t>in 5.6 s.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3262312" cy="4572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Example 4</a:t>
            </a: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609600" y="3194328"/>
            <a:ext cx="751681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altLang="zh-TW" dirty="0"/>
              <a:t>What is its </a:t>
            </a:r>
            <a:r>
              <a:rPr lang="en-US" altLang="zh-TW" dirty="0" smtClean="0"/>
              <a:t>average</a:t>
            </a:r>
            <a:r>
              <a:rPr lang="en-GB" altLang="zh-TW" dirty="0" smtClean="0"/>
              <a:t> </a:t>
            </a:r>
            <a:r>
              <a:rPr lang="en-US" altLang="zh-TW" dirty="0"/>
              <a:t>acceleration (in </a:t>
            </a:r>
            <a:r>
              <a:rPr lang="en-US" altLang="zh-TW" dirty="0" smtClean="0"/>
              <a:t>m/s</a:t>
            </a:r>
            <a:r>
              <a:rPr lang="en-GB" altLang="zh-TW" baseline="30000" dirty="0" smtClean="0"/>
              <a:t>2</a:t>
            </a:r>
            <a:r>
              <a:rPr lang="en-US" altLang="zh-TW" dirty="0"/>
              <a:t>)?</a:t>
            </a:r>
            <a:endParaRPr lang="zh-TW" alt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73550" y="1084263"/>
            <a:ext cx="4870450" cy="2052637"/>
            <a:chOff x="2692" y="528"/>
            <a:chExt cx="3068" cy="1293"/>
          </a:xfrm>
        </p:grpSpPr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 rot="186741">
              <a:off x="2761" y="1049"/>
              <a:ext cx="2999" cy="772"/>
            </a:xfrm>
            <a:prstGeom prst="ellipse">
              <a:avLst/>
            </a:prstGeom>
            <a:solidFill>
              <a:srgbClr val="FFFFFF"/>
            </a:soli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pic>
          <p:nvPicPr>
            <p:cNvPr id="182281" name="Picture 9" descr="\\Editorial\sci_npaw\Editing\SB (images and text)\SB image\640x480\05\640x480\05-1029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2" y="528"/>
              <a:ext cx="2779" cy="1168"/>
            </a:xfrm>
            <a:prstGeom prst="rect">
              <a:avLst/>
            </a:prstGeom>
            <a:noFill/>
          </p:spPr>
        </p:pic>
      </p:grp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666750" y="3632200"/>
            <a:ext cx="4670425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TW" dirty="0" smtClean="0"/>
              <a:t>Average Acceleration</a:t>
            </a:r>
            <a:endParaRPr lang="en-US" altLang="zh-TW" dirty="0"/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TW" dirty="0"/>
              <a:t>=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89025" y="4462463"/>
            <a:ext cx="2362200" cy="1084262"/>
            <a:chOff x="3120" y="805"/>
            <a:chExt cx="1488" cy="683"/>
          </a:xfrm>
        </p:grpSpPr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152" y="805"/>
              <a:ext cx="825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TW" altLang="en-US" dirty="0"/>
                <a:t>100 </a:t>
              </a:r>
              <a:r>
                <a:rPr lang="en-US" altLang="zh-TW" dirty="0" smtClean="0"/>
                <a:t>km/h</a:t>
              </a:r>
              <a:endParaRPr lang="en-US" altLang="zh-TW" dirty="0"/>
            </a:p>
          </p:txBody>
        </p:sp>
        <p:sp>
          <p:nvSpPr>
            <p:cNvPr id="182285" name="Line 13"/>
            <p:cNvSpPr>
              <a:spLocks noChangeShapeType="1"/>
            </p:cNvSpPr>
            <p:nvPr/>
          </p:nvSpPr>
          <p:spPr bwMode="auto">
            <a:xfrm>
              <a:off x="3120" y="1104"/>
              <a:ext cx="14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82286" name="Text Box 14"/>
            <p:cNvSpPr txBox="1">
              <a:spLocks noChangeArrowheads="1"/>
            </p:cNvSpPr>
            <p:nvPr/>
          </p:nvSpPr>
          <p:spPr bwMode="auto">
            <a:xfrm>
              <a:off x="3600" y="1123"/>
              <a:ext cx="668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TW" altLang="en-US"/>
                <a:t>5.6 </a:t>
              </a:r>
              <a:r>
                <a:rPr lang="en-US" altLang="zh-TW"/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471863" y="4494213"/>
            <a:ext cx="3363912" cy="1084262"/>
            <a:chOff x="2873" y="1573"/>
            <a:chExt cx="2119" cy="683"/>
          </a:xfrm>
        </p:grpSpPr>
        <p:sp>
          <p:nvSpPr>
            <p:cNvPr id="182288" name="Text Box 16"/>
            <p:cNvSpPr txBox="1">
              <a:spLocks noChangeArrowheads="1"/>
            </p:cNvSpPr>
            <p:nvPr/>
          </p:nvSpPr>
          <p:spPr bwMode="auto">
            <a:xfrm>
              <a:off x="3098" y="1573"/>
              <a:ext cx="1126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TW" altLang="en-US" dirty="0"/>
                <a:t>(100/3.6) </a:t>
              </a:r>
              <a:r>
                <a:rPr lang="en-US" altLang="zh-TW" dirty="0" smtClean="0"/>
                <a:t>m/s</a:t>
              </a:r>
              <a:endParaRPr lang="en-US" altLang="zh-TW" baseline="30000" dirty="0"/>
            </a:p>
          </p:txBody>
        </p:sp>
        <p:sp>
          <p:nvSpPr>
            <p:cNvPr id="182289" name="Line 17"/>
            <p:cNvSpPr>
              <a:spLocks noChangeShapeType="1"/>
            </p:cNvSpPr>
            <p:nvPr/>
          </p:nvSpPr>
          <p:spPr bwMode="auto">
            <a:xfrm>
              <a:off x="3264" y="1872"/>
              <a:ext cx="17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82290" name="Text Box 18"/>
            <p:cNvSpPr txBox="1">
              <a:spLocks noChangeArrowheads="1"/>
            </p:cNvSpPr>
            <p:nvPr/>
          </p:nvSpPr>
          <p:spPr bwMode="auto">
            <a:xfrm>
              <a:off x="3744" y="1891"/>
              <a:ext cx="668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TW" altLang="en-US"/>
                <a:t>5.6 </a:t>
              </a:r>
              <a:r>
                <a:rPr lang="en-US" altLang="zh-TW"/>
                <a:t>s</a:t>
              </a:r>
            </a:p>
          </p:txBody>
        </p:sp>
        <p:sp>
          <p:nvSpPr>
            <p:cNvPr id="182291" name="Text Box 19"/>
            <p:cNvSpPr txBox="1">
              <a:spLocks noChangeArrowheads="1"/>
            </p:cNvSpPr>
            <p:nvPr/>
          </p:nvSpPr>
          <p:spPr bwMode="auto">
            <a:xfrm>
              <a:off x="2873" y="1651"/>
              <a:ext cx="302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TW" altLang="en-US"/>
                <a:t>=</a:t>
              </a:r>
            </a:p>
          </p:txBody>
        </p:sp>
      </p:grp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666750" y="5605463"/>
            <a:ext cx="275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dirty="0"/>
              <a:t>= 4.96 </a:t>
            </a:r>
            <a:r>
              <a:rPr lang="en-US" altLang="zh-TW" dirty="0" smtClean="0"/>
              <a:t>m/s</a:t>
            </a:r>
            <a:r>
              <a:rPr lang="en-GB" altLang="zh-TW" baseline="30000" dirty="0" smtClean="0">
                <a:solidFill>
                  <a:srgbClr val="FF3300"/>
                </a:solidFill>
              </a:rPr>
              <a:t>2</a:t>
            </a:r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build="p" autoUpdateAnimBg="0"/>
      <p:bldP spid="182282" grpId="0" autoUpdateAnimBg="0"/>
      <p:bldP spid="1822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5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dirty="0" smtClean="0"/>
              <a:t>A particular car can go from rest to 90 km/h in 10 s. What is its acceleration?</a:t>
            </a:r>
          </a:p>
          <a:p>
            <a:pPr marL="514350" indent="-514350" eaLnBrk="1" hangingPunct="1">
              <a:buFontTx/>
              <a:buAutoNum type="arabicPeriod"/>
            </a:pPr>
            <a:endParaRPr lang="en-US" dirty="0" smtClean="0"/>
          </a:p>
          <a:p>
            <a:pPr marL="514350" indent="-514350"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       (90 km/h – 0)/10 s = 9 km/h/s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4602163" y="1600200"/>
            <a:ext cx="4237037" cy="2590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09250" dir="2132261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CA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912813" y="317500"/>
            <a:ext cx="7772400" cy="685800"/>
          </a:xfrm>
        </p:spPr>
        <p:txBody>
          <a:bodyPr/>
          <a:lstStyle/>
          <a:p>
            <a:pPr marL="952500" indent="-952500"/>
            <a:r>
              <a:rPr lang="en-US" altLang="zh-TW" sz="3600"/>
              <a:t>Q1	A running student...</a:t>
            </a:r>
            <a:endParaRPr lang="zh-TW" altLang="en-US" sz="360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09600" y="1203325"/>
            <a:ext cx="37734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A running student is slowing down in front of a teacher. </a:t>
            </a:r>
            <a:endParaRPr lang="zh-TW" alt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609600" y="2976563"/>
            <a:ext cx="4011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With reference to the sign convention,</a:t>
            </a:r>
            <a:endParaRPr lang="zh-TW" alt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762000" y="5410200"/>
            <a:ext cx="789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rgbClr val="660066"/>
                </a:solidFill>
              </a:rPr>
              <a:t>Acceleration</a:t>
            </a:r>
            <a:r>
              <a:rPr lang="en-US" altLang="zh-TW"/>
              <a:t> of student: positive / negative</a:t>
            </a:r>
            <a:endParaRPr lang="zh-TW" altLang="en-US"/>
          </a:p>
        </p:txBody>
      </p:sp>
      <p:sp>
        <p:nvSpPr>
          <p:cNvPr id="99343" name="Oval 15"/>
          <p:cNvSpPr>
            <a:spLocks noChangeArrowheads="1"/>
          </p:cNvSpPr>
          <p:nvPr/>
        </p:nvSpPr>
        <p:spPr bwMode="auto">
          <a:xfrm>
            <a:off x="4499992" y="4653136"/>
            <a:ext cx="1752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9344" name="Oval 16"/>
          <p:cNvSpPr>
            <a:spLocks noChangeArrowheads="1"/>
          </p:cNvSpPr>
          <p:nvPr/>
        </p:nvSpPr>
        <p:spPr bwMode="auto">
          <a:xfrm>
            <a:off x="4499992" y="5301208"/>
            <a:ext cx="1752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782638" y="4754563"/>
            <a:ext cx="786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rgbClr val="0000CC"/>
                </a:solidFill>
              </a:rPr>
              <a:t>Velocity</a:t>
            </a:r>
            <a:r>
              <a:rPr lang="en-US" altLang="zh-TW"/>
              <a:t> of student:       positive / negative</a:t>
            </a:r>
          </a:p>
        </p:txBody>
      </p:sp>
      <p:pic>
        <p:nvPicPr>
          <p:cNvPr id="99382" name="Picture 54" descr="\\Editorial\sci_npaw\Editing\SB (images and text)\SB image\320x240\05\05-10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733800" cy="2741613"/>
          </a:xfrm>
          <a:prstGeom prst="rect">
            <a:avLst/>
          </a:prstGeom>
          <a:noFill/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34000" y="1455738"/>
            <a:ext cx="1066800" cy="579437"/>
            <a:chOff x="3360" y="917"/>
            <a:chExt cx="672" cy="365"/>
          </a:xfrm>
        </p:grpSpPr>
        <p:sp>
          <p:nvSpPr>
            <p:cNvPr id="99383" name="Line 55"/>
            <p:cNvSpPr>
              <a:spLocks noChangeShapeType="1"/>
            </p:cNvSpPr>
            <p:nvPr/>
          </p:nvSpPr>
          <p:spPr bwMode="auto">
            <a:xfrm>
              <a:off x="3360" y="124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9384" name="Text Box 56"/>
            <p:cNvSpPr txBox="1">
              <a:spLocks noChangeArrowheads="1"/>
            </p:cNvSpPr>
            <p:nvPr/>
          </p:nvSpPr>
          <p:spPr bwMode="auto">
            <a:xfrm>
              <a:off x="3408" y="917"/>
              <a:ext cx="5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zh-TW" altLang="en-US"/>
                <a:t>+</a:t>
              </a:r>
              <a:r>
                <a:rPr lang="en-US" altLang="zh-TW"/>
                <a:t>ve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 autoUpdateAnimBg="0"/>
      <p:bldP spid="99340" grpId="0" autoUpdateAnimBg="0"/>
      <p:bldP spid="99343" grpId="0" animBg="1"/>
      <p:bldP spid="99344" grpId="0" animBg="1"/>
      <p:bldP spid="993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09600" y="2733675"/>
            <a:ext cx="86106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zh-TW" b="1" dirty="0"/>
              <a:t>Quantity </a:t>
            </a:r>
            <a:r>
              <a:rPr lang="en-GB" altLang="zh-TW" b="1" dirty="0"/>
              <a:t>                  </a:t>
            </a:r>
            <a:r>
              <a:rPr lang="en-US" altLang="zh-TW" b="1" dirty="0"/>
              <a:t>Unit </a:t>
            </a:r>
            <a:r>
              <a:rPr lang="en-GB" altLang="zh-TW" b="1" dirty="0"/>
              <a:t>     </a:t>
            </a:r>
            <a:r>
              <a:rPr lang="en-US" altLang="zh-TW" b="1" dirty="0"/>
              <a:t>Scalar/Vector</a:t>
            </a:r>
            <a:endParaRPr lang="en-US" altLang="zh-TW" dirty="0"/>
          </a:p>
          <a:p>
            <a:pPr algn="l">
              <a:spcBef>
                <a:spcPct val="30000"/>
              </a:spcBef>
            </a:pPr>
            <a:r>
              <a:rPr lang="en-US" altLang="zh-TW" dirty="0"/>
              <a:t>Speed </a:t>
            </a:r>
            <a:r>
              <a:rPr lang="en-GB" altLang="zh-TW" dirty="0"/>
              <a:t>                     </a:t>
            </a:r>
            <a:r>
              <a:rPr lang="en-US" altLang="zh-TW" dirty="0"/>
              <a:t>______ </a:t>
            </a:r>
            <a:r>
              <a:rPr lang="en-GB" altLang="zh-TW" dirty="0"/>
              <a:t>     </a:t>
            </a:r>
            <a:r>
              <a:rPr lang="en-GB" altLang="zh-TW" dirty="0" smtClean="0"/>
              <a:t>    </a:t>
            </a:r>
            <a:r>
              <a:rPr lang="en-US" altLang="zh-TW" dirty="0"/>
              <a:t>_____</a:t>
            </a:r>
          </a:p>
          <a:p>
            <a:pPr algn="l">
              <a:spcBef>
                <a:spcPct val="30000"/>
              </a:spcBef>
            </a:pPr>
            <a:r>
              <a:rPr lang="en-US" altLang="zh-TW" dirty="0"/>
              <a:t>Velocity </a:t>
            </a:r>
            <a:r>
              <a:rPr lang="en-GB" altLang="zh-TW" dirty="0"/>
              <a:t>                   </a:t>
            </a:r>
            <a:r>
              <a:rPr lang="en-US" altLang="zh-TW" dirty="0"/>
              <a:t>______ </a:t>
            </a:r>
            <a:r>
              <a:rPr lang="en-GB" altLang="zh-TW" dirty="0"/>
              <a:t>  </a:t>
            </a:r>
            <a:r>
              <a:rPr lang="en-GB" altLang="zh-TW" dirty="0" smtClean="0"/>
              <a:t>      </a:t>
            </a:r>
            <a:r>
              <a:rPr lang="en-US" altLang="zh-TW" dirty="0"/>
              <a:t>_____</a:t>
            </a:r>
          </a:p>
          <a:p>
            <a:pPr algn="l">
              <a:spcBef>
                <a:spcPct val="30000"/>
              </a:spcBef>
            </a:pPr>
            <a:r>
              <a:rPr lang="en-US" altLang="zh-TW" dirty="0"/>
              <a:t>Change in velocity</a:t>
            </a:r>
            <a:r>
              <a:rPr lang="en-GB" altLang="zh-TW" dirty="0"/>
              <a:t>   </a:t>
            </a:r>
            <a:r>
              <a:rPr lang="en-US" altLang="zh-TW" dirty="0" smtClean="0"/>
              <a:t>______ </a:t>
            </a:r>
            <a:r>
              <a:rPr lang="en-GB" altLang="zh-TW" dirty="0" smtClean="0"/>
              <a:t>          </a:t>
            </a:r>
            <a:r>
              <a:rPr lang="en-US" altLang="zh-TW" dirty="0"/>
              <a:t>_____</a:t>
            </a:r>
          </a:p>
          <a:p>
            <a:pPr algn="l">
              <a:spcBef>
                <a:spcPct val="30000"/>
              </a:spcBef>
            </a:pPr>
            <a:r>
              <a:rPr lang="en-US" altLang="zh-TW" dirty="0"/>
              <a:t>Acceleration </a:t>
            </a:r>
            <a:r>
              <a:rPr lang="en-GB" altLang="zh-TW" dirty="0"/>
              <a:t>           </a:t>
            </a:r>
            <a:r>
              <a:rPr lang="en-US" altLang="zh-TW" dirty="0" smtClean="0"/>
              <a:t>______</a:t>
            </a:r>
            <a:r>
              <a:rPr lang="en-GB" altLang="zh-TW" dirty="0" smtClean="0"/>
              <a:t>          </a:t>
            </a:r>
            <a:r>
              <a:rPr lang="en-US" altLang="zh-TW" dirty="0" smtClean="0"/>
              <a:t> </a:t>
            </a:r>
            <a:r>
              <a:rPr lang="en-US" altLang="zh-TW" dirty="0"/>
              <a:t>_____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148513" cy="533400"/>
          </a:xfrm>
        </p:spPr>
        <p:txBody>
          <a:bodyPr>
            <a:normAutofit fontScale="90000"/>
          </a:bodyPr>
          <a:lstStyle/>
          <a:p>
            <a:pPr marL="952500" indent="-952500"/>
            <a:r>
              <a:rPr lang="en-US" altLang="zh-TW" sz="3600"/>
              <a:t>Q2	When time is measured...</a:t>
            </a:r>
            <a:endParaRPr lang="zh-TW" altLang="en-US" sz="3600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09600" y="1220788"/>
            <a:ext cx="420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Unit of time: hour (h) 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2843808" y="2996952"/>
            <a:ext cx="81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zh-TW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m/</a:t>
            </a:r>
            <a:r>
              <a:rPr lang="en-GB" altLang="zh-TW" dirty="0" smtClean="0">
                <a:solidFill>
                  <a:srgbClr val="0000CC"/>
                </a:solidFill>
              </a:rPr>
              <a:t>h</a:t>
            </a:r>
            <a:endParaRPr lang="en-US" altLang="zh-TW" baseline="30000" dirty="0">
              <a:solidFill>
                <a:srgbClr val="0000CC"/>
              </a:solidFill>
            </a:endParaRPr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843808" y="3356992"/>
            <a:ext cx="81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zh-TW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m/</a:t>
            </a:r>
            <a:r>
              <a:rPr lang="en-GB" altLang="zh-TW" dirty="0" smtClean="0">
                <a:solidFill>
                  <a:srgbClr val="0000CC"/>
                </a:solidFill>
              </a:rPr>
              <a:t>h</a:t>
            </a:r>
            <a:endParaRPr lang="en-US" altLang="zh-TW" baseline="30000" dirty="0">
              <a:solidFill>
                <a:srgbClr val="0000CC"/>
              </a:solidFill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843808" y="3717032"/>
            <a:ext cx="81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zh-TW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m/</a:t>
            </a:r>
            <a:r>
              <a:rPr lang="en-GB" altLang="zh-TW" dirty="0" smtClean="0">
                <a:solidFill>
                  <a:srgbClr val="0000CC"/>
                </a:solidFill>
              </a:rPr>
              <a:t>h</a:t>
            </a:r>
            <a:endParaRPr lang="en-US" altLang="zh-TW" baseline="30000" dirty="0">
              <a:solidFill>
                <a:srgbClr val="0000CC"/>
              </a:solidFill>
            </a:endParaRP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2843808" y="4077072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zh-TW" dirty="0" smtClean="0">
                <a:solidFill>
                  <a:srgbClr val="0000CC"/>
                </a:solidFill>
              </a:rPr>
              <a:t>K</a:t>
            </a:r>
            <a:r>
              <a:rPr lang="en-US" altLang="zh-TW" dirty="0" smtClean="0">
                <a:solidFill>
                  <a:srgbClr val="0000CC"/>
                </a:solidFill>
              </a:rPr>
              <a:t>m/</a:t>
            </a:r>
            <a:r>
              <a:rPr lang="en-GB" altLang="zh-TW" dirty="0" smtClean="0">
                <a:solidFill>
                  <a:srgbClr val="0000CC"/>
                </a:solidFill>
              </a:rPr>
              <a:t>h</a:t>
            </a:r>
            <a:r>
              <a:rPr lang="en-GB" altLang="zh-TW" b="1" baseline="30000" dirty="0" smtClean="0">
                <a:solidFill>
                  <a:srgbClr val="FF3300"/>
                </a:solidFill>
              </a:rPr>
              <a:t>2</a:t>
            </a:r>
            <a:endParaRPr lang="en-US" altLang="zh-TW" baseline="30000" dirty="0">
              <a:solidFill>
                <a:srgbClr val="0000CC"/>
              </a:solidFill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4283968" y="2996952"/>
            <a:ext cx="1357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dirty="0">
                <a:solidFill>
                  <a:srgbClr val="FF3300"/>
                </a:solidFill>
              </a:rPr>
              <a:t>scalar</a:t>
            </a:r>
            <a:endParaRPr lang="en-US" altLang="zh-TW" dirty="0">
              <a:solidFill>
                <a:srgbClr val="FF3300"/>
              </a:solidFill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4283968" y="3356992"/>
            <a:ext cx="1357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dirty="0">
                <a:solidFill>
                  <a:srgbClr val="0000CC"/>
                </a:solidFill>
              </a:rPr>
              <a:t>vector</a:t>
            </a:r>
            <a:endParaRPr lang="en-US" altLang="zh-TW" dirty="0">
              <a:solidFill>
                <a:srgbClr val="0000CC"/>
              </a:solidFill>
            </a:endParaRP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4283968" y="3717032"/>
            <a:ext cx="1357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dirty="0">
                <a:solidFill>
                  <a:srgbClr val="0000CC"/>
                </a:solidFill>
              </a:rPr>
              <a:t>vector</a:t>
            </a:r>
            <a:endParaRPr lang="en-US" altLang="zh-TW" dirty="0">
              <a:solidFill>
                <a:srgbClr val="0000CC"/>
              </a:solidFill>
            </a:endParaRP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4283968" y="4073699"/>
            <a:ext cx="1357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dirty="0">
                <a:solidFill>
                  <a:srgbClr val="0000CC"/>
                </a:solidFill>
              </a:rPr>
              <a:t>vector</a:t>
            </a:r>
            <a:endParaRPr lang="en-US" altLang="zh-TW" dirty="0">
              <a:solidFill>
                <a:srgbClr val="0000CC"/>
              </a:solidFill>
            </a:endParaRPr>
          </a:p>
        </p:txBody>
      </p:sp>
      <p:sp>
        <p:nvSpPr>
          <p:cNvPr id="100400" name="Rectangle 48"/>
          <p:cNvSpPr>
            <a:spLocks noChangeArrowheads="1"/>
          </p:cNvSpPr>
          <p:nvPr/>
        </p:nvSpPr>
        <p:spPr bwMode="auto">
          <a:xfrm>
            <a:off x="609600" y="1914525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/>
              <a:t>Unit of distance/displacement: kilometer (km)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68" grpId="0" autoUpdateAnimBg="0"/>
      <p:bldP spid="100369" grpId="0" autoUpdateAnimBg="0"/>
      <p:bldP spid="100370" grpId="0" autoUpdateAnimBg="0"/>
      <p:bldP spid="100371" grpId="0" autoUpdateAnimBg="0"/>
      <p:bldP spid="100372" grpId="0" autoUpdateAnimBg="0"/>
      <p:bldP spid="100373" grpId="0" autoUpdateAnimBg="0"/>
      <p:bldP spid="100374" grpId="0" autoUpdateAnimBg="0"/>
      <p:bldP spid="1003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731000" cy="457200"/>
          </a:xfrm>
        </p:spPr>
        <p:txBody>
          <a:bodyPr>
            <a:normAutofit fontScale="90000"/>
          </a:bodyPr>
          <a:lstStyle/>
          <a:p>
            <a:pPr marL="952500" indent="-952500"/>
            <a:r>
              <a:rPr lang="en-US" altLang="zh-TW" sz="3600" dirty="0"/>
              <a:t>Q3	In 2.5 s, a car speeds up...</a:t>
            </a:r>
            <a:endParaRPr lang="zh-TW" altLang="en-US" sz="3600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609600" y="12446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dirty="0"/>
              <a:t>In 2.5 s, </a:t>
            </a:r>
            <a:r>
              <a:rPr lang="en-US" altLang="zh-TW" dirty="0">
                <a:solidFill>
                  <a:srgbClr val="333399"/>
                </a:solidFill>
              </a:rPr>
              <a:t>a car</a:t>
            </a:r>
            <a:r>
              <a:rPr lang="en-US" altLang="zh-TW" dirty="0"/>
              <a:t> speeds up from 60 </a:t>
            </a:r>
            <a:r>
              <a:rPr lang="en-US" altLang="zh-TW" dirty="0" smtClean="0"/>
              <a:t>km/h </a:t>
            </a:r>
            <a:r>
              <a:rPr lang="en-US" altLang="zh-TW" dirty="0"/>
              <a:t>to 65 </a:t>
            </a:r>
            <a:r>
              <a:rPr lang="en-US" altLang="zh-TW" dirty="0" smtClean="0"/>
              <a:t>km/h...</a:t>
            </a:r>
            <a:endParaRPr lang="zh-TW" altLang="en-US" dirty="0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609600" y="2462213"/>
            <a:ext cx="5110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TW" altLang="zh-TW" dirty="0"/>
              <a:t>…</a:t>
            </a:r>
            <a:r>
              <a:rPr lang="en-US" altLang="zh-TW" dirty="0"/>
              <a:t>while </a:t>
            </a:r>
            <a:r>
              <a:rPr lang="en-US" altLang="zh-TW" dirty="0">
                <a:solidFill>
                  <a:schemeClr val="folHlink"/>
                </a:solidFill>
              </a:rPr>
              <a:t>a bicycle</a:t>
            </a:r>
            <a:r>
              <a:rPr lang="en-US" altLang="zh-TW" dirty="0"/>
              <a:t> goes from rest to 5 </a:t>
            </a:r>
            <a:r>
              <a:rPr lang="en-US" altLang="zh-TW" dirty="0" smtClean="0"/>
              <a:t>km/h. </a:t>
            </a:r>
            <a:endParaRPr lang="zh-TW" altLang="en-US" dirty="0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09600" y="3270250"/>
            <a:ext cx="7415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Which one</a:t>
            </a:r>
            <a:r>
              <a:rPr lang="en-GB" altLang="zh-TW"/>
              <a:t> </a:t>
            </a:r>
            <a:r>
              <a:rPr lang="en-US" altLang="zh-TW"/>
              <a:t>has the greater acceleration?</a:t>
            </a:r>
            <a:endParaRPr lang="zh-TW" altLang="en-US"/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1116013" y="4357688"/>
            <a:ext cx="7086600" cy="9144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5400">
            <a:solidFill>
              <a:srgbClr val="FFCC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zh-TW"/>
              <a:t>They have the same acceleration</a:t>
            </a:r>
            <a:r>
              <a:rPr lang="en-GB" altLang="zh-TW"/>
              <a:t>!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utoUpdateAnimBg="0"/>
      <p:bldP spid="101386" grpId="0" autoUpdateAnimBg="0"/>
      <p:bldP spid="10138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2.5 s a car increases its speed from 60 km/h to 65 km/h while a bicycle goes from rest to 5 km/h.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Which undergoes the greater acceleration?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What is the acceleration of each vehicle?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Car:  (65 km/h – 60 km/h)/2.5 s = 2 km/h/s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Bike: (5 km/h – 0)/2.5 s = 2 km/h/s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286625" cy="533400"/>
          </a:xfrm>
        </p:spPr>
        <p:txBody>
          <a:bodyPr>
            <a:normAutofit fontScale="90000"/>
          </a:bodyPr>
          <a:lstStyle/>
          <a:p>
            <a:pPr marL="952500" indent="-952500"/>
            <a:r>
              <a:rPr lang="en-US" altLang="zh-TW" sz="3600" dirty="0"/>
              <a:t>Q4	A car is moving in positive...</a:t>
            </a:r>
            <a:endParaRPr lang="zh-TW" altLang="en-US" sz="3600" dirty="0">
              <a:latin typeface="Tahoma" pitchFamily="34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09600" y="990600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dirty="0"/>
              <a:t>A car is moving in </a:t>
            </a:r>
            <a:r>
              <a:rPr lang="en-US" altLang="zh-TW" dirty="0" smtClean="0"/>
              <a:t>(+) positive </a:t>
            </a:r>
            <a:r>
              <a:rPr lang="en-US" altLang="zh-TW" dirty="0"/>
              <a:t>direction. </a:t>
            </a:r>
            <a:endParaRPr lang="zh-TW" altLang="en-US" dirty="0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09600" y="1685925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dirty="0"/>
              <a:t>What happens if it moves under a </a:t>
            </a:r>
            <a:r>
              <a:rPr lang="en-US" altLang="zh-TW" dirty="0" smtClean="0"/>
              <a:t>(</a:t>
            </a:r>
            <a:r>
              <a:rPr lang="en-US" altLang="zh-TW" dirty="0" smtClean="0">
                <a:sym typeface="Symbol" pitchFamily="18" charset="2"/>
              </a:rPr>
              <a:t>) negati</a:t>
            </a:r>
            <a:r>
              <a:rPr lang="en-US" altLang="zh-TW" dirty="0" smtClean="0"/>
              <a:t>ve</a:t>
            </a:r>
            <a:r>
              <a:rPr lang="en-GB" altLang="zh-TW" dirty="0" smtClean="0"/>
              <a:t> </a:t>
            </a:r>
            <a:r>
              <a:rPr lang="en-US" altLang="zh-TW" dirty="0">
                <a:solidFill>
                  <a:srgbClr val="FF3300"/>
                </a:solidFill>
              </a:rPr>
              <a:t>acceleration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606425" y="3717925"/>
            <a:ext cx="734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dirty="0"/>
              <a:t>What happens if it moves under</a:t>
            </a:r>
            <a:r>
              <a:rPr lang="en-GB" altLang="zh-TW" dirty="0"/>
              <a:t> </a:t>
            </a:r>
            <a:r>
              <a:rPr lang="en-US" altLang="zh-TW" dirty="0" smtClean="0"/>
              <a:t>a (</a:t>
            </a:r>
            <a:r>
              <a:rPr lang="en-US" altLang="zh-TW" dirty="0" smtClean="0">
                <a:sym typeface="Symbol" pitchFamily="18" charset="2"/>
              </a:rPr>
              <a:t>) negati</a:t>
            </a:r>
            <a:r>
              <a:rPr lang="en-US" altLang="zh-TW" dirty="0" smtClean="0"/>
              <a:t>ve</a:t>
            </a:r>
            <a:r>
              <a:rPr lang="en-US" altLang="zh-TW" dirty="0" smtClean="0">
                <a:sym typeface="Symbol" pitchFamily="18" charset="2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0000CC"/>
                </a:solidFill>
              </a:rPr>
              <a:t>deceleration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2379663" y="2924175"/>
            <a:ext cx="4513262" cy="604838"/>
          </a:xfrm>
          <a:prstGeom prst="rect">
            <a:avLst/>
          </a:prstGeom>
          <a:solidFill>
            <a:srgbClr val="FFFF99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>
                <a:sym typeface="Symbol" pitchFamily="18" charset="2"/>
              </a:rPr>
              <a:t>The car will slow down.</a:t>
            </a:r>
            <a:endParaRPr lang="zh-TW" altLang="en-US">
              <a:sym typeface="Symbol" pitchFamily="18" charset="2"/>
            </a:endParaRP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1441450" y="4979988"/>
            <a:ext cx="7307014" cy="369332"/>
          </a:xfrm>
          <a:prstGeom prst="rect">
            <a:avLst/>
          </a:prstGeom>
          <a:solidFill>
            <a:srgbClr val="FFFF99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itchFamily="18" charset="2"/>
              </a:rPr>
              <a:t>The car will move in </a:t>
            </a:r>
            <a:r>
              <a:rPr lang="en-US" altLang="zh-TW" dirty="0" smtClean="0"/>
              <a:t>(+) positive </a:t>
            </a:r>
            <a:r>
              <a:rPr lang="en-US" altLang="zh-TW" dirty="0" smtClean="0">
                <a:sym typeface="Symbol" pitchFamily="18" charset="2"/>
              </a:rPr>
              <a:t>direction </a:t>
            </a:r>
            <a:r>
              <a:rPr lang="en-US" altLang="zh-TW" dirty="0">
                <a:sym typeface="Symbol" pitchFamily="18" charset="2"/>
              </a:rPr>
              <a:t>with increasing speed.</a:t>
            </a:r>
            <a:endParaRPr lang="zh-TW" altLang="en-US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7" grpId="0" animBg="1" autoUpdateAnimBg="0"/>
      <p:bldP spid="10243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410200"/>
          </a:xfrm>
        </p:spPr>
        <p:txBody>
          <a:bodyPr/>
          <a:lstStyle/>
          <a:p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dirty="0"/>
              <a:t>Acceleration= </a:t>
            </a:r>
            <a:r>
              <a:rPr lang="en-US" u="sng" dirty="0"/>
              <a:t>final velocity- starting velocity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7F7F7F"/>
                </a:solidFill>
              </a:rPr>
              <a:t>					</a:t>
            </a:r>
            <a:r>
              <a:rPr lang="en-US" dirty="0"/>
              <a:t>            time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Change in velocity  =    final    </a:t>
            </a:r>
            <a:r>
              <a:rPr lang="en-US" dirty="0" smtClean="0"/>
              <a:t>-</a:t>
            </a:r>
            <a:r>
              <a:rPr lang="en-US" sz="6000" baseline="-25000" dirty="0" smtClean="0"/>
              <a:t> </a:t>
            </a:r>
            <a:r>
              <a:rPr lang="en-US" dirty="0" smtClean="0"/>
              <a:t>  </a:t>
            </a:r>
            <a:r>
              <a:rPr lang="en-US" dirty="0"/>
              <a:t>starting</a:t>
            </a:r>
            <a:br>
              <a:rPr lang="en-US" dirty="0"/>
            </a:br>
            <a:r>
              <a:rPr lang="en-US" dirty="0">
                <a:solidFill>
                  <a:srgbClr val="7F7F7F"/>
                </a:solidFill>
              </a:rPr>
              <a:t>			</a:t>
            </a:r>
            <a:r>
              <a:rPr lang="en-US" dirty="0"/>
              <a:t>         </a:t>
            </a:r>
            <a:r>
              <a:rPr lang="en-US" dirty="0" smtClean="0"/>
              <a:t>  velocity      </a:t>
            </a:r>
            <a:r>
              <a:rPr lang="en-US" dirty="0" err="1" smtClean="0"/>
              <a:t>velocity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</a:rPr>
              <a:t>			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Acceleration= </a:t>
            </a:r>
            <a:r>
              <a:rPr lang="en-US" u="sng" dirty="0"/>
              <a:t>change in velocity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7F7F7F"/>
                </a:solidFill>
              </a:rPr>
              <a:t>				</a:t>
            </a:r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</a:rPr>
              <a:t>	</a:t>
            </a:r>
            <a:r>
              <a:rPr lang="en-US" dirty="0"/>
              <a:t>   time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</a:br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11.1</a:t>
            </a:r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/>
            </a:r>
            <a:b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</a:br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Describing and </a:t>
            </a:r>
            <a:b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</a:br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Measuring Acceleration</a:t>
            </a:r>
            <a:endParaRPr lang="en-CA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C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11.2</a:t>
            </a:r>
            <a:b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</a:b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Using and </a:t>
            </a:r>
            <a:b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</a:b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low Solid Italic" pitchFamily="82" charset="0"/>
              </a:rPr>
              <a:t>Picturing Acceleration</a:t>
            </a:r>
            <a:endParaRPr lang="en-CA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075" y="533400"/>
            <a:ext cx="34147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86000"/>
            <a:ext cx="3346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219200" y="228600"/>
            <a:ext cx="3657600" cy="2051050"/>
          </a:xfrm>
          <a:prstGeom prst="rightArrow">
            <a:avLst>
              <a:gd name="adj1" fmla="val 50000"/>
              <a:gd name="adj2" fmla="val 445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Positive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acceleration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311775" y="4603750"/>
            <a:ext cx="3241675" cy="2298700"/>
          </a:xfrm>
          <a:prstGeom prst="leftArrow">
            <a:avLst>
              <a:gd name="adj1" fmla="val 50000"/>
              <a:gd name="adj2" fmla="val 352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Negative </a:t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acceleration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Acceleration – Slope of V-T – 1</a:t>
            </a:r>
          </a:p>
        </p:txBody>
      </p:sp>
      <p:pic>
        <p:nvPicPr>
          <p:cNvPr id="19459" name="Picture 4" descr="car in mo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4096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accslopeofv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667000"/>
            <a:ext cx="4876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11" name="Group 43"/>
          <p:cNvGraphicFramePr>
            <a:graphicFrameLocks noGrp="1"/>
          </p:cNvGraphicFramePr>
          <p:nvPr/>
        </p:nvGraphicFramePr>
        <p:xfrm>
          <a:off x="228600" y="2209800"/>
          <a:ext cx="3733800" cy="4513200"/>
        </p:xfrm>
        <a:graphic>
          <a:graphicData uri="http://schemas.openxmlformats.org/drawingml/2006/table">
            <a:tbl>
              <a:tblPr/>
              <a:tblGrid>
                <a:gridCol w="1447800"/>
                <a:gridCol w="22860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Time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Velocity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7" name="TextBox 5"/>
          <p:cNvSpPr txBox="1">
            <a:spLocks noChangeArrowheads="1"/>
          </p:cNvSpPr>
          <p:nvPr/>
        </p:nvSpPr>
        <p:spPr bwMode="auto">
          <a:xfrm>
            <a:off x="4427984" y="6488112"/>
            <a:ext cx="354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Graphics from Minds On Physics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 descr="car in mo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1628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accelerationslopev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0"/>
            <a:ext cx="39624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25" name="Group 33"/>
          <p:cNvGraphicFramePr>
            <a:graphicFrameLocks noGrp="1"/>
          </p:cNvGraphicFramePr>
          <p:nvPr/>
        </p:nvGraphicFramePr>
        <p:xfrm>
          <a:off x="381000" y="2116138"/>
          <a:ext cx="3733800" cy="4513200"/>
        </p:xfrm>
        <a:graphic>
          <a:graphicData uri="http://schemas.openxmlformats.org/drawingml/2006/table">
            <a:tbl>
              <a:tblPr/>
              <a:tblGrid>
                <a:gridCol w="1447800"/>
                <a:gridCol w="2286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Time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Velocity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Box 5"/>
          <p:cNvSpPr txBox="1">
            <a:spLocks noChangeArrowheads="1"/>
          </p:cNvSpPr>
          <p:nvPr/>
        </p:nvSpPr>
        <p:spPr bwMode="auto">
          <a:xfrm>
            <a:off x="4876800" y="6275388"/>
            <a:ext cx="354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Graphics from Minds On Physics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Speeding Up &amp; Slowing Down</a:t>
            </a:r>
          </a:p>
        </p:txBody>
      </p:sp>
      <p:pic>
        <p:nvPicPr>
          <p:cNvPr id="21507" name="Picture 5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6200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9999"/>
                </a:solidFill>
                <a:latin typeface="+mn-lt"/>
              </a:rPr>
              <a:t>Negative acceleration can mean speeding up or slowing down. The same is true with positive acceleration.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971800" y="6172200"/>
            <a:ext cx="354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Graphics from Minds On Physics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Position – Time for </a:t>
            </a:r>
            <a:br>
              <a:rPr lang="en-US" dirty="0" smtClean="0"/>
            </a:br>
            <a:r>
              <a:rPr lang="en-US" dirty="0" smtClean="0"/>
              <a:t>Constant Acceleration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85950" y="2835275"/>
            <a:ext cx="5372100" cy="1189038"/>
            <a:chOff x="0" y="0"/>
            <a:chExt cx="3384" cy="749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84" cy="7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84" cy="7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Verdana" pitchFamily="34" charset="0"/>
                </a:rPr>
                <a:t>  </a:t>
              </a:r>
              <a:r>
                <a:rPr lang="en-US" sz="4800">
                  <a:latin typeface="Verdana" pitchFamily="34" charset="0"/>
                </a:rPr>
                <a:t> </a:t>
              </a:r>
              <a:r>
                <a:rPr lang="en-US" sz="2400">
                  <a:latin typeface="Verdana" pitchFamily="34" charset="0"/>
                </a:rPr>
                <a:t>                                              </a:t>
              </a:r>
            </a:p>
          </p:txBody>
        </p:sp>
      </p:grpSp>
      <p:pic>
        <p:nvPicPr>
          <p:cNvPr id="22532" name="Picture 4" descr="car in mo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229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position vs. time 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6553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819400" y="6400800"/>
            <a:ext cx="354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Graphics from Minds On Physics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Motion Up and Down Ramp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16832"/>
            <a:ext cx="85344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velocity at the top of the ramp?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shape of the velocity-time graph?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slope of the velocity-time graph?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acceleration at the top of the ramp?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4495800" cy="5562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b="1" dirty="0"/>
              <a:t>  - A constant acceleration produces a straight line or linear slope (rise/run). 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- The slope of a non-linear velocity-time graph (rise/run) will predict an objects instantaneous acceleration. 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4000" b="1" dirty="0"/>
              <a:t>a = v/t</a:t>
            </a:r>
          </a:p>
        </p:txBody>
      </p:sp>
      <p:pic>
        <p:nvPicPr>
          <p:cNvPr id="5126" name="Picture 6" descr="CH11_1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620688"/>
            <a:ext cx="4576762" cy="541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Perform “ May the Force Be with You” in the class.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Positive and Negative Acceleration</a:t>
            </a:r>
            <a:endParaRPr lang="en-CA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arenR"/>
            </a:pPr>
            <a:r>
              <a:rPr lang="en-US" dirty="0" smtClean="0"/>
              <a:t>Discuss the graphs in page. 362-363.</a:t>
            </a:r>
          </a:p>
          <a:p>
            <a:pPr marL="624078" indent="-514350">
              <a:buAutoNum type="arabicParenR"/>
            </a:pPr>
            <a:r>
              <a:rPr lang="en-US" dirty="0" smtClean="0"/>
              <a:t>Let the students perform Investigation 11-B “Brush Up Your Graphing Skills” on pages 364-365.</a:t>
            </a:r>
          </a:p>
          <a:p>
            <a:pPr marL="624078" indent="-514350">
              <a:buAutoNum type="arabicParenR"/>
            </a:pPr>
            <a:r>
              <a:rPr lang="en-US" dirty="0" smtClean="0"/>
              <a:t>Explain “Estimating Final Velocity” on page 366.</a:t>
            </a:r>
          </a:p>
          <a:p>
            <a:pPr marL="624078" indent="-514350">
              <a:buAutoNum type="arabicParenR"/>
            </a:pPr>
            <a:r>
              <a:rPr lang="en-US" dirty="0" smtClean="0"/>
              <a:t>Let the students research one of their favorite scientists.</a:t>
            </a:r>
            <a:r>
              <a:rPr lang="en-US" dirty="0" smtClean="0"/>
              <a:t> </a:t>
            </a:r>
            <a:r>
              <a:rPr lang="en-US" dirty="0" smtClean="0"/>
              <a:t>(Oral presentations next meeting, 1 minute each)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Picturing Acceleration</a:t>
            </a:r>
            <a:endParaRPr lang="en-CA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644650"/>
            <a:ext cx="3944937" cy="186055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GB" altLang="zh-TW" dirty="0"/>
              <a:t>When a </a:t>
            </a:r>
            <a:r>
              <a:rPr lang="en-GB" altLang="zh-TW" dirty="0" smtClean="0"/>
              <a:t>motorcycle </a:t>
            </a:r>
            <a:r>
              <a:rPr lang="en-GB" altLang="zh-TW" dirty="0"/>
              <a:t>moves </a:t>
            </a:r>
            <a:r>
              <a:rPr lang="en-GB" altLang="zh-TW" dirty="0">
                <a:solidFill>
                  <a:srgbClr val="333399"/>
                </a:solidFill>
              </a:rPr>
              <a:t>faster and faster</a:t>
            </a:r>
            <a:r>
              <a:rPr lang="en-GB" altLang="zh-TW" dirty="0"/>
              <a:t>, </a:t>
            </a:r>
            <a:endParaRPr lang="en-US" altLang="zh-TW" dirty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55776" y="4653136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3200" dirty="0"/>
              <a:t>its speed is </a:t>
            </a:r>
            <a:r>
              <a:rPr lang="en-GB" altLang="zh-TW" sz="3200" dirty="0" smtClean="0"/>
              <a:t>increasing</a:t>
            </a:r>
          </a:p>
          <a:p>
            <a:pPr algn="l">
              <a:spcBef>
                <a:spcPct val="50000"/>
              </a:spcBef>
            </a:pPr>
            <a:r>
              <a:rPr lang="en-GB" altLang="zh-TW" sz="3200" dirty="0" smtClean="0"/>
              <a:t> </a:t>
            </a:r>
            <a:r>
              <a:rPr lang="en-GB" altLang="zh-TW" sz="3200" dirty="0"/>
              <a:t>(</a:t>
            </a:r>
            <a:r>
              <a:rPr lang="en-GB" altLang="zh-TW" sz="3200" dirty="0">
                <a:solidFill>
                  <a:srgbClr val="FF0000"/>
                </a:solidFill>
              </a:rPr>
              <a:t>velocity</a:t>
            </a:r>
            <a:r>
              <a:rPr lang="en-GB" altLang="zh-TW" sz="3200" dirty="0"/>
              <a:t> </a:t>
            </a:r>
            <a:r>
              <a:rPr lang="en-GB" altLang="zh-TW" sz="3200" dirty="0">
                <a:solidFill>
                  <a:srgbClr val="FF3300"/>
                </a:solidFill>
              </a:rPr>
              <a:t>changed</a:t>
            </a:r>
            <a:r>
              <a:rPr lang="en-GB" altLang="zh-TW" sz="3200" dirty="0"/>
              <a:t>).</a:t>
            </a:r>
            <a:endParaRPr lang="en-US" altLang="zh-TW" sz="3200" dirty="0"/>
          </a:p>
        </p:txBody>
      </p:sp>
      <p:pic>
        <p:nvPicPr>
          <p:cNvPr id="83980" name="Picture 12" descr="\\Editorial\sci_npaw\Editing\SB (images and text)\SB image\320x240\05\05-1024.gif"/>
          <p:cNvPicPr>
            <a:picLocks noChangeAspect="1" noChangeArrowheads="1"/>
          </p:cNvPicPr>
          <p:nvPr/>
        </p:nvPicPr>
        <p:blipFill>
          <a:blip r:embed="rId2" cstate="print"/>
          <a:srcRect t="26299"/>
          <a:stretch>
            <a:fillRect/>
          </a:stretch>
        </p:blipFill>
        <p:spPr bwMode="auto">
          <a:xfrm>
            <a:off x="4572000" y="1412776"/>
            <a:ext cx="3238500" cy="2863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doni MT Black" pitchFamily="18" charset="0"/>
              </a:rPr>
              <a:t>11. 3 </a:t>
            </a:r>
            <a:b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doni MT Black" pitchFamily="18" charset="0"/>
              </a:rPr>
            </a:br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Bodoni MT Black" pitchFamily="18" charset="0"/>
              </a:rPr>
              <a:t>Inferring Acceleration</a:t>
            </a:r>
            <a:endParaRPr lang="en-CA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5508104" cy="5638800"/>
          </a:xfrm>
        </p:spPr>
        <p:txBody>
          <a:bodyPr>
            <a:normAutofit/>
          </a:bodyPr>
          <a:lstStyle/>
          <a:p>
            <a:r>
              <a:rPr lang="en-US" sz="2400" dirty="0"/>
              <a:t>The constant acceleration of an object moving only under the force of gravity is "g". </a:t>
            </a:r>
          </a:p>
          <a:p>
            <a:r>
              <a:rPr lang="en-US" sz="2400" dirty="0"/>
              <a:t>The acceleration caused by gravity is </a:t>
            </a:r>
            <a:r>
              <a:rPr lang="en-US" sz="2400" dirty="0" smtClean="0">
                <a:solidFill>
                  <a:srgbClr val="7030A0"/>
                </a:solidFill>
              </a:rPr>
              <a:t>9.8 </a:t>
            </a:r>
            <a:r>
              <a:rPr lang="en-US" sz="2400" dirty="0">
                <a:solidFill>
                  <a:srgbClr val="7030A0"/>
                </a:solidFill>
              </a:rPr>
              <a:t>m/s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/>
              <a:t>If there was no air, all objects would fall at the same </a:t>
            </a:r>
            <a:r>
              <a:rPr lang="en-US" sz="2400" dirty="0" smtClean="0"/>
              <a:t>speed.</a:t>
            </a:r>
            <a:endParaRPr lang="en-US" sz="2400" dirty="0"/>
          </a:p>
          <a:p>
            <a:r>
              <a:rPr lang="en-US" sz="2400" dirty="0"/>
              <a:t>Doesn’t depend on </a:t>
            </a:r>
            <a:r>
              <a:rPr lang="en-US" sz="2400" dirty="0" smtClean="0"/>
              <a:t>mass.</a:t>
            </a:r>
            <a:endParaRPr lang="en-US" sz="2400" dirty="0"/>
          </a:p>
          <a:p>
            <a:r>
              <a:rPr lang="en-US" sz="2400" dirty="0"/>
              <a:t>After 1 second falling at </a:t>
            </a:r>
            <a:r>
              <a:rPr lang="en-US" sz="2400" dirty="0" smtClean="0"/>
              <a:t>9.8 </a:t>
            </a:r>
            <a:r>
              <a:rPr lang="en-US" sz="2400" dirty="0"/>
              <a:t>m/s</a:t>
            </a:r>
          </a:p>
          <a:p>
            <a:r>
              <a:rPr lang="en-US" sz="2400" dirty="0"/>
              <a:t>After 2 seconds </a:t>
            </a:r>
            <a:r>
              <a:rPr lang="en-US" sz="2400" dirty="0" smtClean="0"/>
              <a:t>19.6 </a:t>
            </a:r>
            <a:r>
              <a:rPr lang="en-US" sz="2400" dirty="0"/>
              <a:t>m/s</a:t>
            </a:r>
          </a:p>
          <a:p>
            <a:r>
              <a:rPr lang="en-US" sz="2400" dirty="0"/>
              <a:t>3 seconds </a:t>
            </a:r>
            <a:r>
              <a:rPr lang="en-US" sz="2400" dirty="0" smtClean="0"/>
              <a:t>29.4 </a:t>
            </a:r>
            <a:r>
              <a:rPr lang="en-US" sz="2400" dirty="0"/>
              <a:t>m/s</a:t>
            </a:r>
          </a:p>
          <a:p>
            <a:endParaRPr lang="en-US" sz="2400" dirty="0"/>
          </a:p>
        </p:txBody>
      </p:sp>
      <p:pic>
        <p:nvPicPr>
          <p:cNvPr id="34820" name="Picture 4" descr="cowf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76400"/>
            <a:ext cx="3335735" cy="44958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Fall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Fall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172200" cy="5257800"/>
          </a:xfrm>
        </p:spPr>
        <p:txBody>
          <a:bodyPr/>
          <a:lstStyle/>
          <a:p>
            <a:r>
              <a:rPr lang="en-US" b="1" dirty="0" smtClean="0"/>
              <a:t>A free-falling object is an object which is falling under the sole influence of gravity.</a:t>
            </a:r>
          </a:p>
          <a:p>
            <a:r>
              <a:rPr lang="en-US" b="1" dirty="0" smtClean="0"/>
              <a:t>Free-falling objects do not encounter air resistance.</a:t>
            </a:r>
          </a:p>
          <a:p>
            <a:r>
              <a:rPr lang="en-US" b="1" dirty="0" smtClean="0"/>
              <a:t>All free-falling objects on Earth accelerate downwards at a rate of 9.8 m/s/s  or 10 m/s/s among friends.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35844" name="Picture 4" descr="boydroppingb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57213"/>
            <a:ext cx="2057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Heavy &amp; Small Objects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895600"/>
          </a:xfrm>
        </p:spPr>
        <p:txBody>
          <a:bodyPr/>
          <a:lstStyle/>
          <a:p>
            <a:r>
              <a:rPr lang="en-US" dirty="0" smtClean="0"/>
              <a:t>In the absence of air resistance, all objects fall with the same acceleration.</a:t>
            </a:r>
          </a:p>
          <a:p>
            <a:r>
              <a:rPr lang="en-US" dirty="0" smtClean="0"/>
              <a:t>Coin and feather in tube.</a:t>
            </a:r>
          </a:p>
          <a:p>
            <a:r>
              <a:rPr lang="en-US" dirty="0" smtClean="0"/>
              <a:t>Hammer and feather on the moon.</a:t>
            </a:r>
          </a:p>
          <a:p>
            <a:r>
              <a:rPr lang="en-US" dirty="0" smtClean="0"/>
              <a:t>Paper and weight.</a:t>
            </a:r>
          </a:p>
          <a:p>
            <a:endParaRPr lang="en-US" dirty="0" smtClean="0"/>
          </a:p>
        </p:txBody>
      </p:sp>
      <p:pic>
        <p:nvPicPr>
          <p:cNvPr id="44036" name="Picture 4" descr="elephantandmous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511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79512" y="6488112"/>
            <a:ext cx="354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Graphics from Minds On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563344" cy="4876800"/>
          </a:xfrm>
        </p:spPr>
        <p:txBody>
          <a:bodyPr/>
          <a:lstStyle/>
          <a:p>
            <a:pPr marL="285750" indent="-285750"/>
            <a:r>
              <a:rPr lang="en-US" dirty="0" smtClean="0">
                <a:latin typeface="Aharoni" pitchFamily="2" charset="-79"/>
                <a:cs typeface="Aharoni" pitchFamily="2" charset="-79"/>
              </a:rPr>
              <a:t>Lived around1600’s 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285750" indent="-285750"/>
            <a:r>
              <a:rPr lang="en-US" dirty="0">
                <a:latin typeface="Aharoni" pitchFamily="2" charset="-79"/>
                <a:cs typeface="Aharoni" pitchFamily="2" charset="-79"/>
              </a:rPr>
              <a:t>Studied how things fell</a:t>
            </a:r>
          </a:p>
          <a:p>
            <a:pPr marL="285750" indent="-285750"/>
            <a:r>
              <a:rPr lang="en-US" dirty="0">
                <a:latin typeface="Aharoni" pitchFamily="2" charset="-79"/>
                <a:cs typeface="Aharoni" pitchFamily="2" charset="-79"/>
              </a:rPr>
              <a:t>Didn’t have a good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clock.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285750" indent="-285750"/>
            <a:r>
              <a:rPr lang="en-US" dirty="0">
                <a:latin typeface="Aharoni" pitchFamily="2" charset="-79"/>
                <a:cs typeface="Aharoni" pitchFamily="2" charset="-79"/>
              </a:rPr>
              <a:t>Rolled balls down an inclined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plane.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285750" indent="-285750"/>
            <a:r>
              <a:rPr lang="en-US" dirty="0">
                <a:latin typeface="Aharoni" pitchFamily="2" charset="-79"/>
                <a:cs typeface="Aharoni" pitchFamily="2" charset="-79"/>
              </a:rPr>
              <a:t>Found that the speed increased as it rolled down the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ramp.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4" name="Picture 4" descr="galile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461667" cy="216024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Galileo </a:t>
            </a:r>
            <a:r>
              <a:rPr lang="en-GB" altLang="zh-TW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Galilei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0" descr="galileopi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40152" y="3068960"/>
            <a:ext cx="2952328" cy="3456384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Galileo and the Ramp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8674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Ball rolls down ramp with constant acceleration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What is the value when the ramp is vertical?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dirty="0" smtClean="0"/>
              <a:t>9.8 m/s/s or 10 m/s/s </a:t>
            </a:r>
          </a:p>
          <a:p>
            <a:pPr lvl="1" eaLnBrk="1" hangingPunct="1">
              <a:buNone/>
            </a:pPr>
            <a:r>
              <a:rPr lang="en-US" sz="2400" dirty="0" smtClean="0"/>
              <a:t>            among friends</a:t>
            </a:r>
          </a:p>
          <a:p>
            <a:pPr lvl="1" eaLnBrk="1" hangingPunct="1"/>
            <a:r>
              <a:rPr lang="en-US" sz="2400" dirty="0" smtClean="0"/>
              <a:t>32 ft/s/s</a:t>
            </a:r>
          </a:p>
          <a:p>
            <a:pPr lvl="1" eaLnBrk="1" hangingPunct="1"/>
            <a:r>
              <a:rPr lang="en-US" sz="2400" dirty="0" smtClean="0"/>
              <a:t>21 mi/h/s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66800"/>
            <a:ext cx="1931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 Fall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the velocity and time for a free-falling object being dropped from a position of rest were tabulated, then one would note the following pattern.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Time (s)			Velocity (m/s)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0				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				- 9.8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				- 19.6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				- 29.4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4				- 39.2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5				- 49.0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Kinetic friction is a constant force.</a:t>
            </a:r>
          </a:p>
          <a:p>
            <a:pPr lvl="1"/>
            <a:r>
              <a:rPr lang="en-US" dirty="0"/>
              <a:t>If there is a net force an object would accelerate </a:t>
            </a:r>
            <a:r>
              <a:rPr lang="en-US" dirty="0" smtClean="0"/>
              <a:t>forever.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Air resistance causes a friction called drag</a:t>
            </a:r>
            <a:r>
              <a:rPr lang="en-US" dirty="0" smtClean="0"/>
              <a:t>.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The direction of drag force is opposite to the velocity.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Terminal Velocity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An object may fall through the air at constant velocity.</a:t>
            </a:r>
          </a:p>
          <a:p>
            <a:endParaRPr lang="en-US" sz="2000"/>
          </a:p>
          <a:p>
            <a:r>
              <a:rPr lang="en-US" sz="2000"/>
              <a:t>By the law of inertia the net force is zero.</a:t>
            </a:r>
          </a:p>
          <a:p>
            <a:endParaRPr lang="en-US" sz="2000"/>
          </a:p>
          <a:p>
            <a:r>
              <a:rPr lang="en-US" sz="2000"/>
              <a:t>The force of drag must balance the force of gravity.</a:t>
            </a:r>
          </a:p>
          <a:p>
            <a:endParaRPr lang="en-US" sz="2000"/>
          </a:p>
          <a:p>
            <a:r>
              <a:rPr lang="en-US" sz="2000"/>
              <a:t>This velocity is called the terminal velocity.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400800" y="2971800"/>
            <a:ext cx="762000" cy="762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781800" y="3352800"/>
            <a:ext cx="0" cy="11430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781800" y="2209800"/>
            <a:ext cx="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858000" y="3962400"/>
            <a:ext cx="1371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  <a:r>
              <a:rPr lang="en-US" sz="1800" i="1" baseline="-25000"/>
              <a:t>g</a:t>
            </a:r>
            <a:r>
              <a:rPr lang="en-US" sz="1800"/>
              <a:t> = </a:t>
            </a:r>
            <a:r>
              <a:rPr lang="en-US" sz="1800">
                <a:latin typeface="Symbol" pitchFamily="18" charset="2"/>
              </a:rPr>
              <a:t>-</a:t>
            </a:r>
            <a:r>
              <a:rPr lang="en-US" sz="1800" i="1"/>
              <a:t>mg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58000" y="23622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  <a:r>
              <a:rPr lang="en-US" sz="1800" i="1" baseline="-25000"/>
              <a:t>d</a:t>
            </a:r>
            <a:r>
              <a:rPr lang="en-US" sz="1800"/>
              <a:t> =</a:t>
            </a:r>
            <a:r>
              <a:rPr lang="en-US"/>
              <a:t> </a:t>
            </a:r>
            <a:r>
              <a:rPr lang="en-US" sz="1800" i="1"/>
              <a:t>cv</a:t>
            </a:r>
            <a:r>
              <a:rPr lang="en-US" sz="1800" baseline="30000"/>
              <a:t>2</a:t>
            </a: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248400" y="4876800"/>
          <a:ext cx="1284288" cy="1485900"/>
        </p:xfrm>
        <a:graphic>
          <a:graphicData uri="http://schemas.openxmlformats.org/presentationml/2006/ole">
            <p:oleObj spid="_x0000_s10242" name="Equation" r:id="rId3" imgW="81252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Falling Leaves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The drag coefficient depends on the surface area.</a:t>
            </a:r>
          </a:p>
          <a:p>
            <a:pPr lvl="1"/>
            <a:r>
              <a:rPr lang="en-US" sz="1800"/>
              <a:t>Large surfaces – high drag</a:t>
            </a:r>
          </a:p>
          <a:p>
            <a:pPr lvl="2"/>
            <a:r>
              <a:rPr lang="en-US" sz="1800"/>
              <a:t>Leaves</a:t>
            </a:r>
          </a:p>
          <a:p>
            <a:pPr lvl="2"/>
            <a:r>
              <a:rPr lang="en-US" sz="1800"/>
              <a:t>Feathers</a:t>
            </a:r>
          </a:p>
          <a:p>
            <a:pPr lvl="2"/>
            <a:r>
              <a:rPr lang="en-US" sz="1800"/>
              <a:t>Papers</a:t>
            </a:r>
          </a:p>
          <a:p>
            <a:pPr lvl="1"/>
            <a:r>
              <a:rPr lang="en-US" sz="1800"/>
              <a:t>Small surfaces – low drag</a:t>
            </a:r>
          </a:p>
          <a:p>
            <a:pPr lvl="2"/>
            <a:r>
              <a:rPr lang="en-US" sz="1800"/>
              <a:t>Stones</a:t>
            </a:r>
          </a:p>
          <a:p>
            <a:pPr lvl="2"/>
            <a:r>
              <a:rPr lang="en-US" sz="1800"/>
              <a:t>Balls</a:t>
            </a:r>
          </a:p>
          <a:p>
            <a:pPr lvl="2"/>
            <a:r>
              <a:rPr lang="en-US" sz="1800"/>
              <a:t>Bullets</a:t>
            </a:r>
          </a:p>
        </p:txBody>
      </p:sp>
      <p:pic>
        <p:nvPicPr>
          <p:cNvPr id="44038" name="Picture 6" descr="leave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9725" y="2849563"/>
            <a:ext cx="3333750" cy="25050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1029"/>
          <p:cNvSpPr>
            <a:spLocks noChangeArrowheads="1"/>
          </p:cNvSpPr>
          <p:nvPr/>
        </p:nvSpPr>
        <p:spPr bwMode="auto">
          <a:xfrm>
            <a:off x="715963" y="1644650"/>
            <a:ext cx="41005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altLang="zh-TW" dirty="0"/>
              <a:t>When a </a:t>
            </a:r>
            <a:r>
              <a:rPr lang="en-GB" altLang="zh-TW" dirty="0" smtClean="0"/>
              <a:t>motorcycle </a:t>
            </a:r>
            <a:r>
              <a:rPr lang="en-GB" altLang="zh-TW" dirty="0"/>
              <a:t>moves </a:t>
            </a:r>
            <a:r>
              <a:rPr lang="en-GB" altLang="zh-TW" dirty="0">
                <a:solidFill>
                  <a:srgbClr val="333399"/>
                </a:solidFill>
              </a:rPr>
              <a:t>slower and slower</a:t>
            </a:r>
            <a:r>
              <a:rPr lang="en-GB" altLang="zh-TW" dirty="0"/>
              <a:t>,</a:t>
            </a:r>
            <a:endParaRPr lang="en-US" altLang="zh-TW" dirty="0"/>
          </a:p>
        </p:txBody>
      </p:sp>
      <p:sp>
        <p:nvSpPr>
          <p:cNvPr id="152582" name="Text Box 1030"/>
          <p:cNvSpPr txBox="1">
            <a:spLocks noChangeArrowheads="1"/>
          </p:cNvSpPr>
          <p:nvPr/>
        </p:nvSpPr>
        <p:spPr bwMode="auto">
          <a:xfrm>
            <a:off x="4139952" y="5301208"/>
            <a:ext cx="42973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dirty="0"/>
              <a:t>its speed is </a:t>
            </a:r>
            <a:r>
              <a:rPr lang="en-GB" altLang="zh-TW" dirty="0" smtClean="0"/>
              <a:t>decreasing</a:t>
            </a:r>
          </a:p>
          <a:p>
            <a:pPr algn="l">
              <a:spcBef>
                <a:spcPct val="50000"/>
              </a:spcBef>
            </a:pPr>
            <a:r>
              <a:rPr lang="en-GB" altLang="zh-TW" dirty="0" smtClean="0"/>
              <a:t> </a:t>
            </a:r>
            <a:r>
              <a:rPr lang="en-GB" altLang="zh-TW" dirty="0"/>
              <a:t>(</a:t>
            </a:r>
            <a:r>
              <a:rPr lang="en-GB" altLang="zh-TW" dirty="0">
                <a:solidFill>
                  <a:srgbClr val="FF0000"/>
                </a:solidFill>
              </a:rPr>
              <a:t>velocity </a:t>
            </a:r>
            <a:r>
              <a:rPr lang="en-GB" altLang="zh-TW" dirty="0">
                <a:solidFill>
                  <a:srgbClr val="FF3300"/>
                </a:solidFill>
              </a:rPr>
              <a:t>changed</a:t>
            </a:r>
            <a:r>
              <a:rPr lang="en-GB" altLang="zh-TW" dirty="0"/>
              <a:t>).</a:t>
            </a:r>
            <a:endParaRPr lang="en-US" altLang="zh-TW" dirty="0"/>
          </a:p>
        </p:txBody>
      </p:sp>
      <p:pic>
        <p:nvPicPr>
          <p:cNvPr id="152584" name="Picture 1032" descr="\\Editorial\sci_npaw\Editing\SB (images and text)\SB image\320x240\05\05-1025.gif"/>
          <p:cNvPicPr>
            <a:picLocks noChangeAspect="1" noChangeArrowheads="1"/>
          </p:cNvPicPr>
          <p:nvPr/>
        </p:nvPicPr>
        <p:blipFill>
          <a:blip r:embed="rId2" cstate="print"/>
          <a:srcRect t="30237"/>
          <a:stretch>
            <a:fillRect/>
          </a:stretch>
        </p:blipFill>
        <p:spPr bwMode="auto">
          <a:xfrm>
            <a:off x="1691680" y="2492896"/>
            <a:ext cx="3246437" cy="27178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552" y="692696"/>
            <a:ext cx="7494587" cy="542925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41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Acceleration</a:t>
            </a:r>
            <a:endParaRPr kumimoji="0" lang="en-GB" altLang="zh-TW" sz="41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Skydiving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620688"/>
            <a:ext cx="3810000" cy="4114800"/>
          </a:xfrm>
        </p:spPr>
        <p:txBody>
          <a:bodyPr/>
          <a:lstStyle/>
          <a:p>
            <a:r>
              <a:rPr lang="en-US" sz="2000" dirty="0"/>
              <a:t>Terminal velocity for a 75-kg skydiver without a parachute is about 120 mph (53. m/s). With a parachute the terminal velocity is 5.1 m/s. What are the drag coefficients?</a:t>
            </a:r>
          </a:p>
          <a:p>
            <a:pPr lvl="1"/>
            <a:r>
              <a:rPr lang="en-US" sz="1800" dirty="0"/>
              <a:t>Balance the weight and drag</a:t>
            </a:r>
          </a:p>
          <a:p>
            <a:pPr lvl="1"/>
            <a:r>
              <a:rPr lang="en-US" sz="1800" i="1" dirty="0"/>
              <a:t>mg</a:t>
            </a:r>
            <a:r>
              <a:rPr lang="en-US" sz="1800" dirty="0"/>
              <a:t> = </a:t>
            </a:r>
            <a:r>
              <a:rPr lang="en-US" sz="1800" i="1" dirty="0"/>
              <a:t>cv</a:t>
            </a:r>
            <a:r>
              <a:rPr lang="en-US" sz="1800" baseline="30000" dirty="0"/>
              <a:t>2</a:t>
            </a:r>
          </a:p>
          <a:p>
            <a:pPr lvl="1"/>
            <a:r>
              <a:rPr lang="en-US" sz="1800" i="1" dirty="0"/>
              <a:t>c</a:t>
            </a:r>
            <a:r>
              <a:rPr lang="en-US" sz="1800" dirty="0"/>
              <a:t> = </a:t>
            </a:r>
            <a:r>
              <a:rPr lang="en-US" sz="1800" i="1" dirty="0"/>
              <a:t>mg</a:t>
            </a:r>
            <a:r>
              <a:rPr lang="en-US" sz="1800" dirty="0"/>
              <a:t> / </a:t>
            </a:r>
            <a:r>
              <a:rPr lang="en-US" sz="1800" i="1" dirty="0"/>
              <a:t>v</a:t>
            </a:r>
            <a:r>
              <a:rPr lang="en-US" sz="1800" baseline="30000" dirty="0"/>
              <a:t>2</a:t>
            </a:r>
            <a:endParaRPr lang="en-US" sz="1800" dirty="0"/>
          </a:p>
        </p:txBody>
      </p:sp>
      <p:pic>
        <p:nvPicPr>
          <p:cNvPr id="47110" name="Picture 6" descr="skyd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628800"/>
            <a:ext cx="2895600" cy="2171700"/>
          </a:xfrm>
          <a:noFill/>
          <a:ln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403648" y="4581128"/>
            <a:ext cx="2133600" cy="106182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Without a parachute:</a:t>
            </a:r>
          </a:p>
          <a:p>
            <a:pPr>
              <a:spcBef>
                <a:spcPct val="50000"/>
              </a:spcBef>
            </a:pPr>
            <a:r>
              <a:rPr kumimoji="1" lang="en-US" sz="1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</a:t>
            </a:r>
            <a:r>
              <a:rPr kumimoji="1"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0.25 kg / m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635896" y="4581128"/>
            <a:ext cx="1981200" cy="108012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With a parachute:</a:t>
            </a:r>
          </a:p>
          <a:p>
            <a:pPr>
              <a:spcBef>
                <a:spcPct val="50000"/>
              </a:spcBef>
            </a:pPr>
            <a:r>
              <a:rPr kumimoji="1" lang="en-US" sz="1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</a:t>
            </a:r>
            <a:r>
              <a:rPr kumimoji="1"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28. kg / 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800" dirty="0"/>
              <a:t>Air resistance will increase as it falls </a:t>
            </a:r>
            <a:r>
              <a:rPr lang="en-US" sz="2800" dirty="0" smtClean="0"/>
              <a:t>faster.</a:t>
            </a: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An upward force on the </a:t>
            </a:r>
            <a:r>
              <a:rPr lang="en-US" sz="2800" dirty="0" smtClean="0"/>
              <a:t>object.</a:t>
            </a: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Eventually gravity will balance with air </a:t>
            </a:r>
            <a:r>
              <a:rPr lang="en-US" sz="2800" dirty="0" smtClean="0"/>
              <a:t>resistance.</a:t>
            </a: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Reaches terminal velocity - highest speed reached by a falling object.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16016" y="1772816"/>
          <a:ext cx="4038600" cy="2692400"/>
        </p:xfrm>
        <a:graphic>
          <a:graphicData uri="http://schemas.openxmlformats.org/presentationml/2006/ole">
            <p:oleObj spid="_x0000_s4098" name="Clip" r:id="rId5" imgW="4114286" imgH="2742857" progId="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Terminal Velocity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 of Gravity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4608512" cy="44644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Any object which is being acted upon only by the force of gravity is said to be in a state of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free fall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 There are two important motion characteristics which are true of free-falling objects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Free-falling objects do not encounter air resistance. 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All free-falling objects (on Earth) accelerate downwards at a rate of 9.8 m/s/s (often approximated as 10 m/s/s)</a:t>
            </a:r>
          </a:p>
        </p:txBody>
      </p:sp>
      <p:pic>
        <p:nvPicPr>
          <p:cNvPr id="24580" name="Picture 4" descr="skydiv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352800" cy="266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 Resistance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Air resistance is an upward force exerted on an object as it falls by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air.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It is, in essence, a frictional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force.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For simplicity, the amount of air resistance is determined by two 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factors: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The cross-sectional area of the object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parajita" pitchFamily="34" charset="0"/>
                <a:cs typeface="Aparajita" pitchFamily="34" charset="0"/>
              </a:rPr>
              <a:t>The speed of the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Terminal Velocity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en-US" dirty="0"/>
              <a:t>The terminal velocity of a skydiver in a free-fall position with a semi-closed parachute is about 195 km/h </a:t>
            </a:r>
          </a:p>
          <a:p>
            <a:r>
              <a:rPr lang="en-US" dirty="0"/>
              <a:t>Higher speeds can be attained if the skydiver pulls in his limbs. In this case, the terminal velocity increases to about 320 km/h!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4725144"/>
            <a:ext cx="7772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more compact and dense the object, the higher its terminal velocity will be. Typical examples are the following: raindrop, 25 ft/s, a skydiver was found to be in a range from 53 m/s to 76 m/s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" y="1287463"/>
            <a:ext cx="8955088" cy="484505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3200" dirty="0">
                <a:solidFill>
                  <a:srgbClr val="FF0000"/>
                </a:solidFill>
              </a:rPr>
              <a:t>Possible </a:t>
            </a:r>
            <a:r>
              <a:rPr lang="en-GB" sz="3200" dirty="0" smtClean="0">
                <a:solidFill>
                  <a:srgbClr val="FF0000"/>
                </a:solidFill>
              </a:rPr>
              <a:t>Questions</a:t>
            </a:r>
            <a:r>
              <a:rPr lang="en-GB" sz="3200" dirty="0">
                <a:solidFill>
                  <a:srgbClr val="FF0000"/>
                </a:solidFill>
              </a:rPr>
              <a:t>: </a:t>
            </a:r>
            <a:endParaRPr lang="en-GB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What factor causes terminal velocity to occur?</a:t>
            </a:r>
          </a:p>
          <a:p>
            <a:r>
              <a:rPr lang="en-GB" dirty="0"/>
              <a:t>If an object is at terminal velocity, is it speeding up, slowing down, or falling at a constant speed?</a:t>
            </a:r>
          </a:p>
          <a:p>
            <a:r>
              <a:rPr lang="en-GB" dirty="0"/>
              <a:t>Describe and explain how forces change on a falling object.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82563"/>
            <a:ext cx="8702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>
                <a:latin typeface="Comic Sans MS" pitchFamily="66" charset="0"/>
              </a:rPr>
              <a:t>How the forces change with time.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6763" y="1506538"/>
            <a:ext cx="4087812" cy="4187825"/>
            <a:chOff x="2883" y="949"/>
            <a:chExt cx="2575" cy="2638"/>
          </a:xfrm>
        </p:grpSpPr>
        <p:pic>
          <p:nvPicPr>
            <p:cNvPr id="43012" name="Picture 4" descr="skydiver_falling_md_wht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3" y="949"/>
              <a:ext cx="2575" cy="2575"/>
            </a:xfrm>
            <a:prstGeom prst="rect">
              <a:avLst/>
            </a:prstGeom>
            <a:noFill/>
          </p:spPr>
        </p:pic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3917" y="2598"/>
              <a:ext cx="336" cy="989"/>
            </a:xfrm>
            <a:prstGeom prst="downArrow">
              <a:avLst>
                <a:gd name="adj1" fmla="val 50000"/>
                <a:gd name="adj2" fmla="val 7358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3014" name="AutoShape 6"/>
          <p:cNvSpPr>
            <a:spLocks noChangeArrowheads="1"/>
          </p:cNvSpPr>
          <p:nvPr/>
        </p:nvSpPr>
        <p:spPr bwMode="auto">
          <a:xfrm rot="10800000">
            <a:off x="6248400" y="982663"/>
            <a:ext cx="533400" cy="1614487"/>
          </a:xfrm>
          <a:prstGeom prst="downArrow">
            <a:avLst>
              <a:gd name="adj1" fmla="val 50000"/>
              <a:gd name="adj2" fmla="val 7567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3568" y="980728"/>
            <a:ext cx="3916363" cy="5249863"/>
            <a:chOff x="58" y="657"/>
            <a:chExt cx="2467" cy="3307"/>
          </a:xfrm>
        </p:grpSpPr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12" y="657"/>
              <a:ext cx="2313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b="1" u="sng">
                  <a:latin typeface="Comic Sans MS" pitchFamily="66" charset="0"/>
                </a:rPr>
                <a:t>KEY</a:t>
              </a:r>
            </a:p>
            <a:p>
              <a:pPr eaLnBrk="1" hangingPunct="1"/>
              <a:r>
                <a:rPr lang="en-GB" sz="2400" b="1">
                  <a:latin typeface="Comic Sans MS" pitchFamily="66" charset="0"/>
                </a:rPr>
                <a:t>             Gravity</a:t>
              </a:r>
              <a:r>
                <a:rPr lang="en-GB" sz="2400">
                  <a:latin typeface="Comic Sans MS" pitchFamily="66" charset="0"/>
                </a:rPr>
                <a:t> </a:t>
              </a:r>
            </a:p>
            <a:p>
              <a:pPr algn="r" eaLnBrk="1" hangingPunct="1"/>
              <a:r>
                <a:rPr lang="en-GB" sz="2400">
                  <a:latin typeface="Comic Sans MS" pitchFamily="66" charset="0"/>
                </a:rPr>
                <a:t>               </a:t>
              </a:r>
              <a:r>
                <a:rPr lang="en-GB">
                  <a:latin typeface="Comic Sans MS" pitchFamily="66" charset="0"/>
                </a:rPr>
                <a:t>(constant value &amp;  always present…weight)</a:t>
              </a:r>
            </a:p>
            <a:p>
              <a:pPr eaLnBrk="1" hangingPunct="1"/>
              <a:endParaRPr lang="en-GB" sz="2400">
                <a:latin typeface="Comic Sans MS" pitchFamily="66" charset="0"/>
              </a:endParaRPr>
            </a:p>
            <a:p>
              <a:pPr eaLnBrk="1" hangingPunct="1"/>
              <a:endParaRPr lang="en-GB" sz="2400">
                <a:latin typeface="Comic Sans MS" pitchFamily="66" charset="0"/>
              </a:endParaRPr>
            </a:p>
            <a:p>
              <a:pPr eaLnBrk="1" hangingPunct="1"/>
              <a:r>
                <a:rPr lang="en-GB" sz="2400" b="1">
                  <a:latin typeface="Comic Sans MS" pitchFamily="66" charset="0"/>
                </a:rPr>
                <a:t>          Air resistance  </a:t>
              </a:r>
              <a:r>
                <a:rPr lang="en-GB" sz="2400">
                  <a:latin typeface="Comic Sans MS" pitchFamily="66" charset="0"/>
                </a:rPr>
                <a:t> </a:t>
              </a:r>
            </a:p>
            <a:p>
              <a:pPr algn="r" eaLnBrk="1" hangingPunct="1"/>
              <a:r>
                <a:rPr lang="en-GB">
                  <a:latin typeface="Comic Sans MS" pitchFamily="66" charset="0"/>
                </a:rPr>
                <a:t>(friction)</a:t>
              </a:r>
            </a:p>
            <a:p>
              <a:pPr eaLnBrk="1" hangingPunct="1"/>
              <a:endParaRPr lang="en-GB" sz="2400">
                <a:latin typeface="Comic Sans MS" pitchFamily="66" charset="0"/>
              </a:endParaRPr>
            </a:p>
            <a:p>
              <a:pPr eaLnBrk="1" hangingPunct="1"/>
              <a:endParaRPr lang="en-GB" sz="2400">
                <a:latin typeface="Comic Sans MS" pitchFamily="66" charset="0"/>
              </a:endParaRPr>
            </a:p>
            <a:p>
              <a:pPr algn="r" eaLnBrk="1" hangingPunct="1"/>
              <a:r>
                <a:rPr lang="en-GB" sz="2400" b="1">
                  <a:latin typeface="Comic Sans MS" pitchFamily="66" charset="0"/>
                </a:rPr>
                <a:t>Net force</a:t>
              </a:r>
            </a:p>
            <a:p>
              <a:pPr algn="r" eaLnBrk="1" hangingPunct="1"/>
              <a:r>
                <a:rPr lang="en-GB">
                  <a:latin typeface="Comic Sans MS" pitchFamily="66" charset="0"/>
                </a:rPr>
                <a:t>(acceleration OR changing velocity)</a:t>
              </a:r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326" y="989"/>
              <a:ext cx="336" cy="605"/>
            </a:xfrm>
            <a:prstGeom prst="downArrow">
              <a:avLst>
                <a:gd name="adj1" fmla="val 50000"/>
                <a:gd name="adj2" fmla="val 4501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 rot="10800000">
              <a:off x="308" y="1898"/>
              <a:ext cx="336" cy="605"/>
            </a:xfrm>
            <a:prstGeom prst="downArrow">
              <a:avLst>
                <a:gd name="adj1" fmla="val 50000"/>
                <a:gd name="adj2" fmla="val 4501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 rot="5400000">
              <a:off x="-178" y="3077"/>
              <a:ext cx="1123" cy="6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3020" name="AutoShape 12"/>
          <p:cNvSpPr>
            <a:spLocks noChangeArrowheads="1"/>
          </p:cNvSpPr>
          <p:nvPr/>
        </p:nvSpPr>
        <p:spPr bwMode="auto">
          <a:xfrm rot="5400000">
            <a:off x="7735094" y="2997994"/>
            <a:ext cx="1782762" cy="10350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71001"/>
                </a:srgbClr>
              </a:gs>
              <a:gs pos="100000">
                <a:srgbClr val="FF0000">
                  <a:gamma/>
                  <a:shade val="46275"/>
                  <a:invGamma/>
                  <a:alpha val="71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87788" y="-1676400"/>
            <a:ext cx="4416425" cy="1535112"/>
            <a:chOff x="1394" y="1842"/>
            <a:chExt cx="2782" cy="967"/>
          </a:xfrm>
        </p:grpSpPr>
        <p:sp>
          <p:nvSpPr>
            <p:cNvPr id="43022" name="Freeform 14"/>
            <p:cNvSpPr>
              <a:spLocks/>
            </p:cNvSpPr>
            <p:nvPr/>
          </p:nvSpPr>
          <p:spPr bwMode="auto">
            <a:xfrm>
              <a:off x="3600" y="2426"/>
              <a:ext cx="576" cy="212"/>
            </a:xfrm>
            <a:custGeom>
              <a:avLst/>
              <a:gdLst/>
              <a:ahLst/>
              <a:cxnLst>
                <a:cxn ang="0">
                  <a:pos x="90" y="77"/>
                </a:cxn>
                <a:cxn ang="0">
                  <a:pos x="149" y="20"/>
                </a:cxn>
                <a:cxn ang="0">
                  <a:pos x="243" y="20"/>
                </a:cxn>
                <a:cxn ang="0">
                  <a:pos x="296" y="58"/>
                </a:cxn>
                <a:cxn ang="0">
                  <a:pos x="415" y="58"/>
                </a:cxn>
                <a:cxn ang="0">
                  <a:pos x="435" y="90"/>
                </a:cxn>
                <a:cxn ang="0">
                  <a:pos x="429" y="141"/>
                </a:cxn>
                <a:cxn ang="0">
                  <a:pos x="576" y="212"/>
                </a:cxn>
                <a:cxn ang="0">
                  <a:pos x="0" y="212"/>
                </a:cxn>
                <a:cxn ang="0">
                  <a:pos x="77" y="155"/>
                </a:cxn>
                <a:cxn ang="0">
                  <a:pos x="90" y="77"/>
                </a:cxn>
              </a:cxnLst>
              <a:rect l="0" t="0" r="r" b="b"/>
              <a:pathLst>
                <a:path w="576" h="212">
                  <a:moveTo>
                    <a:pt x="90" y="77"/>
                  </a:moveTo>
                  <a:cubicBezTo>
                    <a:pt x="111" y="47"/>
                    <a:pt x="115" y="31"/>
                    <a:pt x="149" y="20"/>
                  </a:cubicBezTo>
                  <a:cubicBezTo>
                    <a:pt x="181" y="0"/>
                    <a:pt x="208" y="11"/>
                    <a:pt x="243" y="20"/>
                  </a:cubicBezTo>
                  <a:cubicBezTo>
                    <a:pt x="288" y="49"/>
                    <a:pt x="270" y="35"/>
                    <a:pt x="296" y="58"/>
                  </a:cubicBezTo>
                  <a:cubicBezTo>
                    <a:pt x="340" y="29"/>
                    <a:pt x="367" y="43"/>
                    <a:pt x="415" y="58"/>
                  </a:cubicBezTo>
                  <a:cubicBezTo>
                    <a:pt x="426" y="69"/>
                    <a:pt x="435" y="73"/>
                    <a:pt x="435" y="90"/>
                  </a:cubicBezTo>
                  <a:cubicBezTo>
                    <a:pt x="435" y="107"/>
                    <a:pt x="429" y="159"/>
                    <a:pt x="429" y="141"/>
                  </a:cubicBezTo>
                  <a:lnTo>
                    <a:pt x="576" y="212"/>
                  </a:lnTo>
                  <a:lnTo>
                    <a:pt x="0" y="212"/>
                  </a:lnTo>
                  <a:lnTo>
                    <a:pt x="77" y="155"/>
                  </a:lnTo>
                  <a:lnTo>
                    <a:pt x="90" y="7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48000"/>
                  </a:srgbClr>
                </a:gs>
                <a:gs pos="100000">
                  <a:srgbClr val="969696">
                    <a:alpha val="52000"/>
                  </a:srgbClr>
                </a:gs>
              </a:gsLst>
              <a:lin ang="54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auto">
            <a:xfrm>
              <a:off x="1718" y="1842"/>
              <a:ext cx="1844" cy="653"/>
            </a:xfrm>
            <a:custGeom>
              <a:avLst/>
              <a:gdLst/>
              <a:ahLst/>
              <a:cxnLst>
                <a:cxn ang="0">
                  <a:pos x="173" y="979"/>
                </a:cxn>
                <a:cxn ang="0">
                  <a:pos x="164" y="921"/>
                </a:cxn>
                <a:cxn ang="0">
                  <a:pos x="250" y="835"/>
                </a:cxn>
                <a:cxn ang="0">
                  <a:pos x="365" y="864"/>
                </a:cxn>
                <a:cxn ang="0">
                  <a:pos x="356" y="806"/>
                </a:cxn>
                <a:cxn ang="0">
                  <a:pos x="413" y="653"/>
                </a:cxn>
                <a:cxn ang="0">
                  <a:pos x="471" y="633"/>
                </a:cxn>
                <a:cxn ang="0">
                  <a:pos x="644" y="691"/>
                </a:cxn>
                <a:cxn ang="0">
                  <a:pos x="567" y="547"/>
                </a:cxn>
                <a:cxn ang="0">
                  <a:pos x="519" y="384"/>
                </a:cxn>
                <a:cxn ang="0">
                  <a:pos x="624" y="67"/>
                </a:cxn>
                <a:cxn ang="0">
                  <a:pos x="672" y="29"/>
                </a:cxn>
                <a:cxn ang="0">
                  <a:pos x="788" y="0"/>
                </a:cxn>
                <a:cxn ang="0">
                  <a:pos x="1162" y="38"/>
                </a:cxn>
                <a:cxn ang="0">
                  <a:pos x="1220" y="67"/>
                </a:cxn>
                <a:cxn ang="0">
                  <a:pos x="1402" y="249"/>
                </a:cxn>
                <a:cxn ang="0">
                  <a:pos x="1440" y="365"/>
                </a:cxn>
                <a:cxn ang="0">
                  <a:pos x="1460" y="422"/>
                </a:cxn>
                <a:cxn ang="0">
                  <a:pos x="1469" y="566"/>
                </a:cxn>
                <a:cxn ang="0">
                  <a:pos x="1479" y="537"/>
                </a:cxn>
                <a:cxn ang="0">
                  <a:pos x="1565" y="489"/>
                </a:cxn>
                <a:cxn ang="0">
                  <a:pos x="1652" y="537"/>
                </a:cxn>
                <a:cxn ang="0">
                  <a:pos x="1680" y="595"/>
                </a:cxn>
                <a:cxn ang="0">
                  <a:pos x="1700" y="653"/>
                </a:cxn>
                <a:cxn ang="0">
                  <a:pos x="1824" y="528"/>
                </a:cxn>
                <a:cxn ang="0">
                  <a:pos x="1844" y="509"/>
                </a:cxn>
                <a:cxn ang="0">
                  <a:pos x="1901" y="489"/>
                </a:cxn>
                <a:cxn ang="0">
                  <a:pos x="2064" y="509"/>
                </a:cxn>
                <a:cxn ang="0">
                  <a:pos x="2151" y="537"/>
                </a:cxn>
                <a:cxn ang="0">
                  <a:pos x="2247" y="633"/>
                </a:cxn>
                <a:cxn ang="0">
                  <a:pos x="2276" y="691"/>
                </a:cxn>
                <a:cxn ang="0">
                  <a:pos x="2295" y="777"/>
                </a:cxn>
                <a:cxn ang="0">
                  <a:pos x="2276" y="845"/>
                </a:cxn>
                <a:cxn ang="0">
                  <a:pos x="2362" y="825"/>
                </a:cxn>
                <a:cxn ang="0">
                  <a:pos x="2420" y="845"/>
                </a:cxn>
                <a:cxn ang="0">
                  <a:pos x="2496" y="893"/>
                </a:cxn>
                <a:cxn ang="0">
                  <a:pos x="2516" y="950"/>
                </a:cxn>
                <a:cxn ang="0">
                  <a:pos x="2669" y="950"/>
                </a:cxn>
                <a:cxn ang="0">
                  <a:pos x="0" y="979"/>
                </a:cxn>
                <a:cxn ang="0">
                  <a:pos x="173" y="979"/>
                </a:cxn>
              </a:cxnLst>
              <a:rect l="0" t="0" r="r" b="b"/>
              <a:pathLst>
                <a:path w="2669" h="979">
                  <a:moveTo>
                    <a:pt x="173" y="979"/>
                  </a:moveTo>
                  <a:cubicBezTo>
                    <a:pt x="170" y="960"/>
                    <a:pt x="162" y="940"/>
                    <a:pt x="164" y="921"/>
                  </a:cubicBezTo>
                  <a:cubicBezTo>
                    <a:pt x="169" y="858"/>
                    <a:pt x="197" y="849"/>
                    <a:pt x="250" y="835"/>
                  </a:cubicBezTo>
                  <a:cubicBezTo>
                    <a:pt x="288" y="848"/>
                    <a:pt x="327" y="851"/>
                    <a:pt x="365" y="864"/>
                  </a:cubicBezTo>
                  <a:cubicBezTo>
                    <a:pt x="416" y="941"/>
                    <a:pt x="363" y="830"/>
                    <a:pt x="356" y="806"/>
                  </a:cubicBezTo>
                  <a:cubicBezTo>
                    <a:pt x="364" y="771"/>
                    <a:pt x="382" y="672"/>
                    <a:pt x="413" y="653"/>
                  </a:cubicBezTo>
                  <a:cubicBezTo>
                    <a:pt x="430" y="642"/>
                    <a:pt x="471" y="633"/>
                    <a:pt x="471" y="633"/>
                  </a:cubicBezTo>
                  <a:cubicBezTo>
                    <a:pt x="551" y="641"/>
                    <a:pt x="588" y="638"/>
                    <a:pt x="644" y="691"/>
                  </a:cubicBezTo>
                  <a:cubicBezTo>
                    <a:pt x="627" y="640"/>
                    <a:pt x="591" y="595"/>
                    <a:pt x="567" y="547"/>
                  </a:cubicBezTo>
                  <a:cubicBezTo>
                    <a:pt x="542" y="498"/>
                    <a:pt x="529" y="438"/>
                    <a:pt x="519" y="384"/>
                  </a:cubicBezTo>
                  <a:cubicBezTo>
                    <a:pt x="528" y="236"/>
                    <a:pt x="520" y="169"/>
                    <a:pt x="624" y="67"/>
                  </a:cubicBezTo>
                  <a:cubicBezTo>
                    <a:pt x="638" y="53"/>
                    <a:pt x="654" y="37"/>
                    <a:pt x="672" y="29"/>
                  </a:cubicBezTo>
                  <a:cubicBezTo>
                    <a:pt x="721" y="7"/>
                    <a:pt x="736" y="8"/>
                    <a:pt x="788" y="0"/>
                  </a:cubicBezTo>
                  <a:cubicBezTo>
                    <a:pt x="927" y="6"/>
                    <a:pt x="1032" y="14"/>
                    <a:pt x="1162" y="38"/>
                  </a:cubicBezTo>
                  <a:cubicBezTo>
                    <a:pt x="1250" y="96"/>
                    <a:pt x="1135" y="24"/>
                    <a:pt x="1220" y="67"/>
                  </a:cubicBezTo>
                  <a:cubicBezTo>
                    <a:pt x="1275" y="95"/>
                    <a:pt x="1373" y="192"/>
                    <a:pt x="1402" y="249"/>
                  </a:cubicBezTo>
                  <a:cubicBezTo>
                    <a:pt x="1420" y="285"/>
                    <a:pt x="1427" y="327"/>
                    <a:pt x="1440" y="365"/>
                  </a:cubicBezTo>
                  <a:cubicBezTo>
                    <a:pt x="1446" y="384"/>
                    <a:pt x="1460" y="422"/>
                    <a:pt x="1460" y="422"/>
                  </a:cubicBezTo>
                  <a:cubicBezTo>
                    <a:pt x="1463" y="470"/>
                    <a:pt x="1461" y="519"/>
                    <a:pt x="1469" y="566"/>
                  </a:cubicBezTo>
                  <a:cubicBezTo>
                    <a:pt x="1471" y="576"/>
                    <a:pt x="1472" y="544"/>
                    <a:pt x="1479" y="537"/>
                  </a:cubicBezTo>
                  <a:cubicBezTo>
                    <a:pt x="1511" y="505"/>
                    <a:pt x="1529" y="501"/>
                    <a:pt x="1565" y="489"/>
                  </a:cubicBezTo>
                  <a:cubicBezTo>
                    <a:pt x="1596" y="500"/>
                    <a:pt x="1652" y="537"/>
                    <a:pt x="1652" y="537"/>
                  </a:cubicBezTo>
                  <a:cubicBezTo>
                    <a:pt x="1680" y="626"/>
                    <a:pt x="1638" y="501"/>
                    <a:pt x="1680" y="595"/>
                  </a:cubicBezTo>
                  <a:cubicBezTo>
                    <a:pt x="1688" y="614"/>
                    <a:pt x="1700" y="653"/>
                    <a:pt x="1700" y="653"/>
                  </a:cubicBezTo>
                  <a:cubicBezTo>
                    <a:pt x="1741" y="590"/>
                    <a:pt x="1759" y="571"/>
                    <a:pt x="1824" y="528"/>
                  </a:cubicBezTo>
                  <a:cubicBezTo>
                    <a:pt x="1832" y="523"/>
                    <a:pt x="1836" y="513"/>
                    <a:pt x="1844" y="509"/>
                  </a:cubicBezTo>
                  <a:cubicBezTo>
                    <a:pt x="1862" y="500"/>
                    <a:pt x="1901" y="489"/>
                    <a:pt x="1901" y="489"/>
                  </a:cubicBezTo>
                  <a:cubicBezTo>
                    <a:pt x="2075" y="502"/>
                    <a:pt x="1987" y="483"/>
                    <a:pt x="2064" y="509"/>
                  </a:cubicBezTo>
                  <a:cubicBezTo>
                    <a:pt x="2093" y="519"/>
                    <a:pt x="2151" y="537"/>
                    <a:pt x="2151" y="537"/>
                  </a:cubicBezTo>
                  <a:cubicBezTo>
                    <a:pt x="2184" y="571"/>
                    <a:pt x="2220" y="593"/>
                    <a:pt x="2247" y="633"/>
                  </a:cubicBezTo>
                  <a:cubicBezTo>
                    <a:pt x="2269" y="705"/>
                    <a:pt x="2239" y="616"/>
                    <a:pt x="2276" y="691"/>
                  </a:cubicBezTo>
                  <a:cubicBezTo>
                    <a:pt x="2286" y="711"/>
                    <a:pt x="2293" y="763"/>
                    <a:pt x="2295" y="777"/>
                  </a:cubicBezTo>
                  <a:cubicBezTo>
                    <a:pt x="2293" y="784"/>
                    <a:pt x="2272" y="842"/>
                    <a:pt x="2276" y="845"/>
                  </a:cubicBezTo>
                  <a:cubicBezTo>
                    <a:pt x="2279" y="847"/>
                    <a:pt x="2354" y="827"/>
                    <a:pt x="2362" y="825"/>
                  </a:cubicBezTo>
                  <a:cubicBezTo>
                    <a:pt x="2381" y="832"/>
                    <a:pt x="2401" y="838"/>
                    <a:pt x="2420" y="845"/>
                  </a:cubicBezTo>
                  <a:cubicBezTo>
                    <a:pt x="2450" y="855"/>
                    <a:pt x="2465" y="882"/>
                    <a:pt x="2496" y="893"/>
                  </a:cubicBezTo>
                  <a:cubicBezTo>
                    <a:pt x="2503" y="912"/>
                    <a:pt x="2516" y="950"/>
                    <a:pt x="2516" y="950"/>
                  </a:cubicBezTo>
                  <a:lnTo>
                    <a:pt x="2669" y="950"/>
                  </a:lnTo>
                  <a:lnTo>
                    <a:pt x="0" y="979"/>
                  </a:lnTo>
                  <a:lnTo>
                    <a:pt x="173" y="979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48000"/>
                  </a:srgbClr>
                </a:gs>
                <a:gs pos="100000">
                  <a:srgbClr val="969696">
                    <a:alpha val="52000"/>
                  </a:srgbClr>
                </a:gs>
              </a:gsLst>
              <a:lin ang="54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auto">
            <a:xfrm>
              <a:off x="1394" y="2584"/>
              <a:ext cx="703" cy="225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017" y="338"/>
                </a:cxn>
                <a:cxn ang="0">
                  <a:pos x="979" y="281"/>
                </a:cxn>
                <a:cxn ang="0">
                  <a:pos x="960" y="214"/>
                </a:cxn>
                <a:cxn ang="0">
                  <a:pos x="893" y="127"/>
                </a:cxn>
                <a:cxn ang="0">
                  <a:pos x="825" y="98"/>
                </a:cxn>
                <a:cxn ang="0">
                  <a:pos x="768" y="79"/>
                </a:cxn>
                <a:cxn ang="0">
                  <a:pos x="662" y="98"/>
                </a:cxn>
                <a:cxn ang="0">
                  <a:pos x="605" y="118"/>
                </a:cxn>
                <a:cxn ang="0">
                  <a:pos x="547" y="50"/>
                </a:cxn>
                <a:cxn ang="0">
                  <a:pos x="422" y="2"/>
                </a:cxn>
                <a:cxn ang="0">
                  <a:pos x="317" y="22"/>
                </a:cxn>
                <a:cxn ang="0">
                  <a:pos x="269" y="70"/>
                </a:cxn>
                <a:cxn ang="0">
                  <a:pos x="249" y="89"/>
                </a:cxn>
                <a:cxn ang="0">
                  <a:pos x="192" y="204"/>
                </a:cxn>
                <a:cxn ang="0">
                  <a:pos x="182" y="271"/>
                </a:cxn>
                <a:cxn ang="0">
                  <a:pos x="153" y="252"/>
                </a:cxn>
                <a:cxn ang="0">
                  <a:pos x="67" y="271"/>
                </a:cxn>
                <a:cxn ang="0">
                  <a:pos x="0" y="338"/>
                </a:cxn>
              </a:cxnLst>
              <a:rect l="0" t="0" r="r" b="b"/>
              <a:pathLst>
                <a:path w="1017" h="338">
                  <a:moveTo>
                    <a:pt x="0" y="338"/>
                  </a:moveTo>
                  <a:lnTo>
                    <a:pt x="1017" y="338"/>
                  </a:lnTo>
                  <a:cubicBezTo>
                    <a:pt x="1004" y="319"/>
                    <a:pt x="989" y="301"/>
                    <a:pt x="979" y="281"/>
                  </a:cubicBezTo>
                  <a:cubicBezTo>
                    <a:pt x="967" y="257"/>
                    <a:pt x="973" y="237"/>
                    <a:pt x="960" y="214"/>
                  </a:cubicBezTo>
                  <a:cubicBezTo>
                    <a:pt x="944" y="185"/>
                    <a:pt x="920" y="149"/>
                    <a:pt x="893" y="127"/>
                  </a:cubicBezTo>
                  <a:cubicBezTo>
                    <a:pt x="863" y="102"/>
                    <a:pt x="863" y="110"/>
                    <a:pt x="825" y="98"/>
                  </a:cubicBezTo>
                  <a:cubicBezTo>
                    <a:pt x="806" y="92"/>
                    <a:pt x="768" y="79"/>
                    <a:pt x="768" y="79"/>
                  </a:cubicBezTo>
                  <a:cubicBezTo>
                    <a:pt x="688" y="107"/>
                    <a:pt x="817" y="65"/>
                    <a:pt x="662" y="98"/>
                  </a:cubicBezTo>
                  <a:cubicBezTo>
                    <a:pt x="642" y="102"/>
                    <a:pt x="605" y="118"/>
                    <a:pt x="605" y="118"/>
                  </a:cubicBezTo>
                  <a:cubicBezTo>
                    <a:pt x="584" y="97"/>
                    <a:pt x="570" y="69"/>
                    <a:pt x="547" y="50"/>
                  </a:cubicBezTo>
                  <a:cubicBezTo>
                    <a:pt x="511" y="21"/>
                    <a:pt x="464" y="17"/>
                    <a:pt x="422" y="2"/>
                  </a:cubicBezTo>
                  <a:cubicBezTo>
                    <a:pt x="387" y="7"/>
                    <a:pt x="345" y="0"/>
                    <a:pt x="317" y="22"/>
                  </a:cubicBezTo>
                  <a:cubicBezTo>
                    <a:pt x="299" y="36"/>
                    <a:pt x="285" y="54"/>
                    <a:pt x="269" y="70"/>
                  </a:cubicBezTo>
                  <a:cubicBezTo>
                    <a:pt x="262" y="76"/>
                    <a:pt x="249" y="89"/>
                    <a:pt x="249" y="89"/>
                  </a:cubicBezTo>
                  <a:cubicBezTo>
                    <a:pt x="237" y="129"/>
                    <a:pt x="215" y="169"/>
                    <a:pt x="192" y="204"/>
                  </a:cubicBezTo>
                  <a:cubicBezTo>
                    <a:pt x="189" y="226"/>
                    <a:pt x="196" y="253"/>
                    <a:pt x="182" y="271"/>
                  </a:cubicBezTo>
                  <a:cubicBezTo>
                    <a:pt x="175" y="280"/>
                    <a:pt x="164" y="253"/>
                    <a:pt x="153" y="252"/>
                  </a:cubicBezTo>
                  <a:cubicBezTo>
                    <a:pt x="131" y="250"/>
                    <a:pt x="91" y="264"/>
                    <a:pt x="67" y="271"/>
                  </a:cubicBezTo>
                  <a:cubicBezTo>
                    <a:pt x="48" y="300"/>
                    <a:pt x="32" y="323"/>
                    <a:pt x="0" y="338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48000"/>
                  </a:srgbClr>
                </a:gs>
                <a:gs pos="100000">
                  <a:srgbClr val="969696">
                    <a:alpha val="52000"/>
                  </a:srgbClr>
                </a:gs>
              </a:gsLst>
              <a:lin ang="5400000" scaled="1"/>
            </a:gra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20" grpId="0" animBg="1"/>
      <p:bldP spid="4302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5159375" cy="5000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3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Terminal Velocity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248400" y="228600"/>
          <a:ext cx="2286000" cy="922338"/>
        </p:xfrm>
        <a:graphic>
          <a:graphicData uri="http://schemas.openxmlformats.org/presentationml/2006/ole">
            <p:oleObj spid="_x0000_s8194" name="CorelDRAW 6.0" r:id="rId3" imgW="6499440" imgH="2618280" progId="">
              <p:embed/>
            </p:oleObj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Consider a skydiver: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480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r>
              <a:rPr lang="en-GB" sz="2000">
                <a:latin typeface="Comic Sans MS" pitchFamily="66" charset="0"/>
              </a:rPr>
              <a:t>At the start of his jump the air resistance is _______ so he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       ____ downwards.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arenR"/>
            </a:pPr>
            <a:endParaRPr lang="en-GB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781800" y="13716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6248400" y="2819400"/>
          <a:ext cx="2286000" cy="922338"/>
        </p:xfrm>
        <a:graphic>
          <a:graphicData uri="http://schemas.openxmlformats.org/presentationml/2006/ole">
            <p:oleObj spid="_x0000_s8195" name="CorelDRAW 6.0" r:id="rId4" imgW="6499440" imgH="2618280" progId="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6248400" y="5181600"/>
          <a:ext cx="2286000" cy="922338"/>
        </p:xfrm>
        <a:graphic>
          <a:graphicData uri="http://schemas.openxmlformats.org/presentationml/2006/ole">
            <p:oleObj spid="_x0000_s8196" name="CorelDRAW 6.0" r:id="rId5" imgW="6499440" imgH="2618280" progId="">
              <p:embed/>
            </p:oleObj>
          </a:graphicData>
        </a:graphic>
      </p:graphicFrame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781800" y="61722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6781800" y="38862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flipV="1">
            <a:off x="6781800" y="49530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7086600" y="2590800"/>
            <a:ext cx="4572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19843189">
            <a:off x="4800600" y="14478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22187289">
            <a:off x="4876800" y="50292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21126746">
            <a:off x="4648200" y="3352800"/>
            <a:ext cx="1524000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81000" y="32004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2) </a:t>
            </a:r>
            <a:r>
              <a:rPr lang="en-GB" sz="2000">
                <a:latin typeface="Comic Sans MS" pitchFamily="66" charset="0"/>
              </a:rPr>
              <a:t>As his speed increases his air resistance will _______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81000" y="4419600"/>
            <a:ext cx="480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3) Eventually the air resistance will be big enough to _______ the skydiver’s weight.  At this point the forces are balanced so his speed becomes ________ - this is called </a:t>
            </a:r>
            <a:r>
              <a:rPr lang="en-GB" sz="2000" dirty="0">
                <a:solidFill>
                  <a:srgbClr val="FFC000"/>
                </a:solidFill>
                <a:latin typeface="Comic Sans MS" pitchFamily="66" charset="0"/>
              </a:rPr>
              <a:t>TERMINAL VELOCITY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438400" y="208756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zero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23825" y="2600325"/>
            <a:ext cx="1646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99FF"/>
                </a:solidFill>
                <a:latin typeface="Comic Sans MS" pitchFamily="66" charset="0"/>
              </a:rPr>
              <a:t>accelerates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2654300" y="34925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99FF"/>
                </a:solidFill>
                <a:latin typeface="Comic Sans MS" pitchFamily="66" charset="0"/>
              </a:rPr>
              <a:t>increase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2517775" y="47275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99FF"/>
                </a:solidFill>
                <a:latin typeface="Comic Sans MS" pitchFamily="66" charset="0"/>
              </a:rPr>
              <a:t>balance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790825" y="562451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99FF"/>
                </a:solidFill>
                <a:latin typeface="Comic Sans MS" pitchFamily="66" charset="0"/>
              </a:rPr>
              <a:t>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4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6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 animBg="1"/>
      <p:bldP spid="42001" grpId="0" autoUpdateAnimBg="0"/>
      <p:bldP spid="42002" grpId="0" autoUpdateAnimBg="0"/>
      <p:bldP spid="42003" grpId="0"/>
      <p:bldP spid="42004" grpId="0"/>
      <p:bldP spid="42005" grpId="0"/>
      <p:bldP spid="42006" grpId="0"/>
      <p:bldP spid="4200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4697413" cy="14319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Terminal Velocity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Consider a skydiver: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4800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4)  </a:t>
            </a:r>
            <a:r>
              <a:rPr lang="en-GB" sz="2000" dirty="0">
                <a:latin typeface="Comic Sans MS" pitchFamily="66" charset="0"/>
              </a:rPr>
              <a:t>When he opens his parachute the air resistance suddenly ________, causing him to start _____ ____.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6781800" y="28194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838950" y="60960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 rot="19843189">
            <a:off x="4968875" y="2336800"/>
            <a:ext cx="1528763" cy="296863"/>
          </a:xfrm>
          <a:prstGeom prst="rightArrow">
            <a:avLst>
              <a:gd name="adj1" fmla="val 50000"/>
              <a:gd name="adj2" fmla="val 1287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81000" y="3962400"/>
            <a:ext cx="480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5)  </a:t>
            </a:r>
            <a:r>
              <a:rPr lang="en-GB" sz="2000">
                <a:latin typeface="Comic Sans MS" pitchFamily="66" charset="0"/>
              </a:rPr>
              <a:t>Because he is slowing down his air resistance will _______ until it balances his _________.  The skydiver has now reached a new, lower ________ _______.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23850"/>
            <a:ext cx="2286000" cy="2274888"/>
            <a:chOff x="3936" y="204"/>
            <a:chExt cx="1440" cy="1433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128" y="204"/>
              <a:ext cx="1002" cy="1140"/>
              <a:chOff x="4128" y="204"/>
              <a:chExt cx="1002" cy="1140"/>
            </a:xfrm>
          </p:grpSpPr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 flipH="1" flipV="1">
                <a:off x="4128" y="720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 flipH="1" flipV="1">
                <a:off x="4396" y="720"/>
                <a:ext cx="2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 flipH="1" flipV="1">
                <a:off x="4636" y="204"/>
                <a:ext cx="0" cy="1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 flipV="1">
                <a:off x="4684" y="720"/>
                <a:ext cx="40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4128" y="212"/>
                <a:ext cx="1002" cy="624"/>
                <a:chOff x="4128" y="212"/>
                <a:chExt cx="1002" cy="624"/>
              </a:xfrm>
            </p:grpSpPr>
            <p:grpSp>
              <p:nvGrpSpPr>
                <p:cNvPr id="5" name="Group 17"/>
                <p:cNvGrpSpPr>
                  <a:grpSpLocks/>
                </p:cNvGrpSpPr>
                <p:nvPr/>
              </p:nvGrpSpPr>
              <p:grpSpPr bwMode="auto">
                <a:xfrm>
                  <a:off x="4128" y="634"/>
                  <a:ext cx="940" cy="202"/>
                  <a:chOff x="4100" y="710"/>
                  <a:chExt cx="940" cy="202"/>
                </a:xfrm>
              </p:grpSpPr>
              <p:sp>
                <p:nvSpPr>
                  <p:cNvPr id="44050" name="Arc 18"/>
                  <p:cNvSpPr>
                    <a:spLocks/>
                  </p:cNvSpPr>
                  <p:nvPr/>
                </p:nvSpPr>
                <p:spPr bwMode="auto">
                  <a:xfrm rot="13381328" flipV="1">
                    <a:off x="4100" y="71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51" name="Arc 19"/>
                  <p:cNvSpPr>
                    <a:spLocks/>
                  </p:cNvSpPr>
                  <p:nvPr/>
                </p:nvSpPr>
                <p:spPr bwMode="auto">
                  <a:xfrm rot="13381328" flipV="1">
                    <a:off x="436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52" name="Arc 20"/>
                  <p:cNvSpPr>
                    <a:spLocks/>
                  </p:cNvSpPr>
                  <p:nvPr/>
                </p:nvSpPr>
                <p:spPr bwMode="auto">
                  <a:xfrm rot="13381328" flipV="1">
                    <a:off x="460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53" name="Arc 21"/>
                  <p:cNvSpPr>
                    <a:spLocks/>
                  </p:cNvSpPr>
                  <p:nvPr/>
                </p:nvSpPr>
                <p:spPr bwMode="auto">
                  <a:xfrm rot="13381328" flipV="1">
                    <a:off x="484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sp>
              <p:nvSpPr>
                <p:cNvPr id="44054" name="Arc 22"/>
                <p:cNvSpPr>
                  <a:spLocks/>
                </p:cNvSpPr>
                <p:nvPr/>
              </p:nvSpPr>
              <p:spPr bwMode="auto">
                <a:xfrm rot="10800000" flipV="1">
                  <a:off x="4128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4055" name="Arc 23"/>
                <p:cNvSpPr>
                  <a:spLocks/>
                </p:cNvSpPr>
                <p:nvPr/>
              </p:nvSpPr>
              <p:spPr bwMode="auto">
                <a:xfrm rot="16200000" flipV="1">
                  <a:off x="4622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 flipV="1">
                <a:off x="4636" y="720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57" name="Arc 25"/>
              <p:cNvSpPr>
                <a:spLocks/>
              </p:cNvSpPr>
              <p:nvPr/>
            </p:nvSpPr>
            <p:spPr bwMode="auto">
              <a:xfrm flipH="1">
                <a:off x="4380" y="228"/>
                <a:ext cx="252" cy="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58" name="Arc 26"/>
              <p:cNvSpPr>
                <a:spLocks/>
              </p:cNvSpPr>
              <p:nvPr/>
            </p:nvSpPr>
            <p:spPr bwMode="auto">
              <a:xfrm>
                <a:off x="4644" y="228"/>
                <a:ext cx="216" cy="4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aphicFrame>
          <p:nvGraphicFramePr>
            <p:cNvPr id="44059" name="Object 27"/>
            <p:cNvGraphicFramePr>
              <a:graphicFrameLocks noChangeAspect="1"/>
            </p:cNvGraphicFramePr>
            <p:nvPr/>
          </p:nvGraphicFramePr>
          <p:xfrm>
            <a:off x="3936" y="1056"/>
            <a:ext cx="1440" cy="581"/>
          </p:xfrm>
          <a:graphic>
            <a:graphicData uri="http://schemas.openxmlformats.org/presentationml/2006/ole">
              <p:oleObj spid="_x0000_s9219" name="CorelDRAW 6.0" r:id="rId3" imgW="6499440" imgH="2618280" progId="">
                <p:embed/>
              </p:oleObj>
            </a:graphicData>
          </a:graphic>
        </p:graphicFrame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248400" y="3733800"/>
            <a:ext cx="2286000" cy="2217738"/>
            <a:chOff x="3936" y="2352"/>
            <a:chExt cx="1440" cy="1397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164" y="2352"/>
              <a:ext cx="1002" cy="1140"/>
              <a:chOff x="4128" y="204"/>
              <a:chExt cx="1002" cy="1140"/>
            </a:xfrm>
          </p:grpSpPr>
          <p:sp>
            <p:nvSpPr>
              <p:cNvPr id="44062" name="Line 30"/>
              <p:cNvSpPr>
                <a:spLocks noChangeShapeType="1"/>
              </p:cNvSpPr>
              <p:nvPr/>
            </p:nvSpPr>
            <p:spPr bwMode="auto">
              <a:xfrm flipH="1" flipV="1">
                <a:off x="4128" y="720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63" name="Line 31"/>
              <p:cNvSpPr>
                <a:spLocks noChangeShapeType="1"/>
              </p:cNvSpPr>
              <p:nvPr/>
            </p:nvSpPr>
            <p:spPr bwMode="auto">
              <a:xfrm flipH="1" flipV="1">
                <a:off x="4396" y="720"/>
                <a:ext cx="2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 flipH="1" flipV="1">
                <a:off x="4636" y="204"/>
                <a:ext cx="0" cy="1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 flipV="1">
                <a:off x="4684" y="720"/>
                <a:ext cx="40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28" y="212"/>
                <a:ext cx="1002" cy="624"/>
                <a:chOff x="4128" y="212"/>
                <a:chExt cx="1002" cy="624"/>
              </a:xfrm>
            </p:grpSpPr>
            <p:grpSp>
              <p:nvGrpSpPr>
                <p:cNvPr id="9" name="Group 35"/>
                <p:cNvGrpSpPr>
                  <a:grpSpLocks/>
                </p:cNvGrpSpPr>
                <p:nvPr/>
              </p:nvGrpSpPr>
              <p:grpSpPr bwMode="auto">
                <a:xfrm>
                  <a:off x="4128" y="634"/>
                  <a:ext cx="940" cy="202"/>
                  <a:chOff x="4100" y="710"/>
                  <a:chExt cx="940" cy="202"/>
                </a:xfrm>
              </p:grpSpPr>
              <p:sp>
                <p:nvSpPr>
                  <p:cNvPr id="44068" name="Arc 36"/>
                  <p:cNvSpPr>
                    <a:spLocks/>
                  </p:cNvSpPr>
                  <p:nvPr/>
                </p:nvSpPr>
                <p:spPr bwMode="auto">
                  <a:xfrm rot="13381328" flipV="1">
                    <a:off x="4100" y="71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69" name="Arc 37"/>
                  <p:cNvSpPr>
                    <a:spLocks/>
                  </p:cNvSpPr>
                  <p:nvPr/>
                </p:nvSpPr>
                <p:spPr bwMode="auto">
                  <a:xfrm rot="13381328" flipV="1">
                    <a:off x="436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70" name="Arc 38"/>
                  <p:cNvSpPr>
                    <a:spLocks/>
                  </p:cNvSpPr>
                  <p:nvPr/>
                </p:nvSpPr>
                <p:spPr bwMode="auto">
                  <a:xfrm rot="13381328" flipV="1">
                    <a:off x="460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44071" name="Arc 39"/>
                  <p:cNvSpPr>
                    <a:spLocks/>
                  </p:cNvSpPr>
                  <p:nvPr/>
                </p:nvSpPr>
                <p:spPr bwMode="auto">
                  <a:xfrm rot="13381328" flipV="1">
                    <a:off x="4848" y="720"/>
                    <a:ext cx="192" cy="19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sp>
              <p:nvSpPr>
                <p:cNvPr id="44072" name="Arc 40"/>
                <p:cNvSpPr>
                  <a:spLocks/>
                </p:cNvSpPr>
                <p:nvPr/>
              </p:nvSpPr>
              <p:spPr bwMode="auto">
                <a:xfrm rot="10800000" flipV="1">
                  <a:off x="4128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4073" name="Arc 41"/>
                <p:cNvSpPr>
                  <a:spLocks/>
                </p:cNvSpPr>
                <p:nvPr/>
              </p:nvSpPr>
              <p:spPr bwMode="auto">
                <a:xfrm rot="16200000" flipV="1">
                  <a:off x="4622" y="212"/>
                  <a:ext cx="508" cy="5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 flipV="1">
                <a:off x="4636" y="720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075" name="Arc 43"/>
              <p:cNvSpPr>
                <a:spLocks/>
              </p:cNvSpPr>
              <p:nvPr/>
            </p:nvSpPr>
            <p:spPr bwMode="auto">
              <a:xfrm flipH="1">
                <a:off x="4380" y="228"/>
                <a:ext cx="252" cy="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6" name="Arc 44"/>
              <p:cNvSpPr>
                <a:spLocks/>
              </p:cNvSpPr>
              <p:nvPr/>
            </p:nvSpPr>
            <p:spPr bwMode="auto">
              <a:xfrm>
                <a:off x="4644" y="228"/>
                <a:ext cx="216" cy="4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aphicFrame>
          <p:nvGraphicFramePr>
            <p:cNvPr id="44077" name="Object 45"/>
            <p:cNvGraphicFramePr>
              <a:graphicFrameLocks noChangeAspect="1"/>
            </p:cNvGraphicFramePr>
            <p:nvPr/>
          </p:nvGraphicFramePr>
          <p:xfrm>
            <a:off x="3936" y="3168"/>
            <a:ext cx="1440" cy="581"/>
          </p:xfrm>
          <a:graphic>
            <a:graphicData uri="http://schemas.openxmlformats.org/presentationml/2006/ole">
              <p:oleObj spid="_x0000_s9218" name="CorelDRAW 6.0" r:id="rId4" imgW="6499440" imgH="2618280" progId="">
                <p:embed/>
              </p:oleObj>
            </a:graphicData>
          </a:graphic>
        </p:graphicFrame>
      </p:grpSp>
      <p:sp>
        <p:nvSpPr>
          <p:cNvPr id="44078" name="AutoShape 46"/>
          <p:cNvSpPr>
            <a:spLocks noChangeArrowheads="1"/>
          </p:cNvSpPr>
          <p:nvPr/>
        </p:nvSpPr>
        <p:spPr bwMode="auto">
          <a:xfrm rot="22187289">
            <a:off x="4910138" y="5194300"/>
            <a:ext cx="1682750" cy="258763"/>
          </a:xfrm>
          <a:prstGeom prst="rightArrow">
            <a:avLst>
              <a:gd name="adj1" fmla="val 50000"/>
              <a:gd name="adj2" fmla="val 1625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>
            <a:off x="6305550" y="685800"/>
            <a:ext cx="20574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80" name="AutoShape 48"/>
          <p:cNvSpPr>
            <a:spLocks noChangeArrowheads="1"/>
          </p:cNvSpPr>
          <p:nvPr/>
        </p:nvSpPr>
        <p:spPr bwMode="auto">
          <a:xfrm rot="-10800000">
            <a:off x="6838950" y="46101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3646488" y="2454275"/>
            <a:ext cx="150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increases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3241675" y="2759075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slowing down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2346325" y="4270375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decrease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2278063" y="4592638"/>
            <a:ext cx="185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weight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1658938" y="5172075"/>
            <a:ext cx="255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terminal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4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nimBg="1"/>
      <p:bldP spid="44039" grpId="0" animBg="1"/>
      <p:bldP spid="44040" grpId="0" animBg="1"/>
      <p:bldP spid="44041" grpId="0" autoUpdateAnimBg="0"/>
      <p:bldP spid="44078" grpId="0" animBg="1"/>
      <p:bldP spid="44079" grpId="0" animBg="1"/>
      <p:bldP spid="44080" grpId="0" animBg="1"/>
      <p:bldP spid="44081" grpId="0"/>
      <p:bldP spid="44082" grpId="0"/>
      <p:bldP spid="44083" grpId="0"/>
      <p:bldP spid="44084" grpId="0"/>
      <p:bldP spid="440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Velocity-time graph for the sky </a:t>
            </a:r>
            <a:r>
              <a:rPr lang="en-GB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diver:</a:t>
            </a:r>
            <a:endParaRPr lang="en-GB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1206500" y="1504950"/>
          <a:ext cx="6873875" cy="3454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82675"/>
                <a:gridCol w="1157288"/>
                <a:gridCol w="1158875"/>
                <a:gridCol w="1157287"/>
                <a:gridCol w="1158875"/>
                <a:gridCol w="11588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0" y="9604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i="1" dirty="0">
                <a:solidFill>
                  <a:schemeClr val="bg1"/>
                </a:solidFill>
                <a:latin typeface="Comic Sans MS" pitchFamily="66" charset="0"/>
              </a:rPr>
              <a:t>Velocity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8077200" y="4953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i="1">
                <a:solidFill>
                  <a:schemeClr val="bg1"/>
                </a:solidFill>
                <a:latin typeface="Comic Sans MS" pitchFamily="66" charset="0"/>
              </a:rPr>
              <a:t>Time</a:t>
            </a:r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1204913" y="1357313"/>
            <a:ext cx="3411537" cy="3595687"/>
          </a:xfrm>
          <a:custGeom>
            <a:avLst/>
            <a:gdLst/>
            <a:ahLst/>
            <a:cxnLst>
              <a:cxn ang="0">
                <a:pos x="0" y="2265"/>
              </a:cxn>
              <a:cxn ang="0">
                <a:pos x="568" y="360"/>
              </a:cxn>
              <a:cxn ang="0">
                <a:pos x="2149" y="103"/>
              </a:cxn>
            </a:cxnLst>
            <a:rect l="0" t="0" r="r" b="b"/>
            <a:pathLst>
              <a:path w="2149" h="2265">
                <a:moveTo>
                  <a:pt x="0" y="2265"/>
                </a:moveTo>
                <a:cubicBezTo>
                  <a:pt x="95" y="1948"/>
                  <a:pt x="210" y="720"/>
                  <a:pt x="568" y="360"/>
                </a:cubicBezTo>
                <a:cubicBezTo>
                  <a:pt x="926" y="0"/>
                  <a:pt x="1820" y="157"/>
                  <a:pt x="2149" y="103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4587875" y="1522413"/>
            <a:ext cx="3471863" cy="2643187"/>
          </a:xfrm>
          <a:custGeom>
            <a:avLst/>
            <a:gdLst/>
            <a:ahLst/>
            <a:cxnLst>
              <a:cxn ang="0">
                <a:pos x="2162" y="1623"/>
              </a:cxn>
              <a:cxn ang="0">
                <a:pos x="366" y="1395"/>
              </a:cxn>
              <a:cxn ang="0">
                <a:pos x="0" y="0"/>
              </a:cxn>
            </a:cxnLst>
            <a:rect l="0" t="0" r="r" b="b"/>
            <a:pathLst>
              <a:path w="2162" h="1665">
                <a:moveTo>
                  <a:pt x="2162" y="1623"/>
                </a:moveTo>
                <a:cubicBezTo>
                  <a:pt x="1863" y="1585"/>
                  <a:pt x="726" y="1665"/>
                  <a:pt x="366" y="1395"/>
                </a:cubicBezTo>
                <a:cubicBezTo>
                  <a:pt x="6" y="1125"/>
                  <a:pt x="76" y="291"/>
                  <a:pt x="0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8070850" y="4094163"/>
            <a:ext cx="0" cy="8747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1554163"/>
            <a:ext cx="1801813" cy="1558925"/>
            <a:chOff x="0" y="979"/>
            <a:chExt cx="1135" cy="982"/>
          </a:xfrm>
        </p:grpSpPr>
        <p:sp>
          <p:nvSpPr>
            <p:cNvPr id="45102" name="AutoShape 46"/>
            <p:cNvSpPr>
              <a:spLocks noChangeArrowheads="1"/>
            </p:cNvSpPr>
            <p:nvPr/>
          </p:nvSpPr>
          <p:spPr bwMode="auto">
            <a:xfrm rot="2702985">
              <a:off x="269" y="1481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103" name="Text Box 47"/>
            <p:cNvSpPr txBox="1">
              <a:spLocks noChangeArrowheads="1"/>
            </p:cNvSpPr>
            <p:nvPr/>
          </p:nvSpPr>
          <p:spPr bwMode="auto">
            <a:xfrm>
              <a:off x="0" y="979"/>
              <a:ext cx="1135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Comic Sans MS" pitchFamily="66" charset="0"/>
                </a:rPr>
                <a:t>Speed increases…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330450" y="1689100"/>
            <a:ext cx="1695450" cy="2071688"/>
            <a:chOff x="1468" y="1064"/>
            <a:chExt cx="1068" cy="1305"/>
          </a:xfrm>
        </p:grpSpPr>
        <p:sp>
          <p:nvSpPr>
            <p:cNvPr id="45105" name="Text Box 49"/>
            <p:cNvSpPr txBox="1">
              <a:spLocks noChangeArrowheads="1"/>
            </p:cNvSpPr>
            <p:nvPr/>
          </p:nvSpPr>
          <p:spPr bwMode="auto">
            <a:xfrm>
              <a:off x="1468" y="1621"/>
              <a:ext cx="1068" cy="7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omic Sans MS" pitchFamily="66" charset="0"/>
                </a:rPr>
                <a:t>Terminal velocity reached…</a:t>
              </a:r>
            </a:p>
          </p:txBody>
        </p:sp>
        <p:sp>
          <p:nvSpPr>
            <p:cNvPr id="45106" name="AutoShape 50"/>
            <p:cNvSpPr>
              <a:spLocks noChangeArrowheads="1"/>
            </p:cNvSpPr>
            <p:nvPr/>
          </p:nvSpPr>
          <p:spPr bwMode="auto">
            <a:xfrm>
              <a:off x="2304" y="1064"/>
              <a:ext cx="138" cy="626"/>
            </a:xfrm>
            <a:prstGeom prst="upArrow">
              <a:avLst>
                <a:gd name="adj1" fmla="val 50000"/>
                <a:gd name="adj2" fmla="val 113406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787900" y="846138"/>
            <a:ext cx="3149600" cy="1084262"/>
            <a:chOff x="3016" y="533"/>
            <a:chExt cx="1984" cy="683"/>
          </a:xfrm>
        </p:grpSpPr>
        <p:sp>
          <p:nvSpPr>
            <p:cNvPr id="45108" name="AutoShape 52"/>
            <p:cNvSpPr>
              <a:spLocks noChangeArrowheads="1"/>
            </p:cNvSpPr>
            <p:nvPr/>
          </p:nvSpPr>
          <p:spPr bwMode="auto">
            <a:xfrm rot="14359796">
              <a:off x="3282" y="763"/>
              <a:ext cx="187" cy="719"/>
            </a:xfrm>
            <a:prstGeom prst="upArrow">
              <a:avLst>
                <a:gd name="adj1" fmla="val 50000"/>
                <a:gd name="adj2" fmla="val 9612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109" name="Text Box 53"/>
            <p:cNvSpPr txBox="1">
              <a:spLocks noChangeArrowheads="1"/>
            </p:cNvSpPr>
            <p:nvPr/>
          </p:nvSpPr>
          <p:spPr bwMode="auto">
            <a:xfrm>
              <a:off x="3210" y="533"/>
              <a:ext cx="179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omic Sans MS" pitchFamily="66" charset="0"/>
                </a:rPr>
                <a:t>Parachute opens – diver slows down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430338" y="4803775"/>
            <a:ext cx="5411787" cy="1444625"/>
            <a:chOff x="901" y="3026"/>
            <a:chExt cx="3409" cy="910"/>
          </a:xfrm>
        </p:grpSpPr>
        <p:sp>
          <p:nvSpPr>
            <p:cNvPr id="45111" name="AutoShape 55"/>
            <p:cNvSpPr>
              <a:spLocks noChangeArrowheads="1"/>
            </p:cNvSpPr>
            <p:nvPr/>
          </p:nvSpPr>
          <p:spPr bwMode="auto">
            <a:xfrm rot="20466271">
              <a:off x="1671" y="3026"/>
              <a:ext cx="2639" cy="145"/>
            </a:xfrm>
            <a:prstGeom prst="rightArrow">
              <a:avLst>
                <a:gd name="adj1" fmla="val 50000"/>
                <a:gd name="adj2" fmla="val 455000"/>
              </a:avLst>
            </a:prstGeom>
            <a:solidFill>
              <a:srgbClr val="99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5112" name="Text Box 56"/>
            <p:cNvSpPr txBox="1">
              <a:spLocks noChangeArrowheads="1"/>
            </p:cNvSpPr>
            <p:nvPr/>
          </p:nvSpPr>
          <p:spPr bwMode="auto">
            <a:xfrm>
              <a:off x="901" y="3418"/>
              <a:ext cx="2003" cy="518"/>
            </a:xfrm>
            <a:prstGeom prst="rect">
              <a:avLst/>
            </a:prstGeom>
            <a:solidFill>
              <a:srgbClr val="99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omic Sans MS" pitchFamily="66" charset="0"/>
                </a:rPr>
                <a:t>New, lower terminal velocity reached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665788" y="4572000"/>
            <a:ext cx="3478212" cy="1330325"/>
            <a:chOff x="3394" y="2968"/>
            <a:chExt cx="2366" cy="838"/>
          </a:xfrm>
        </p:grpSpPr>
        <p:sp>
          <p:nvSpPr>
            <p:cNvPr id="45114" name="Text Box 58"/>
            <p:cNvSpPr txBox="1">
              <a:spLocks noChangeArrowheads="1"/>
            </p:cNvSpPr>
            <p:nvPr/>
          </p:nvSpPr>
          <p:spPr bwMode="auto">
            <a:xfrm>
              <a:off x="3394" y="3518"/>
              <a:ext cx="2366" cy="288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omic Sans MS" pitchFamily="66" charset="0"/>
                </a:rPr>
                <a:t>Diver hits the ground</a:t>
              </a:r>
            </a:p>
          </p:txBody>
        </p:sp>
        <p:sp>
          <p:nvSpPr>
            <p:cNvPr id="45115" name="AutoShape 59"/>
            <p:cNvSpPr>
              <a:spLocks noChangeArrowheads="1"/>
            </p:cNvSpPr>
            <p:nvPr/>
          </p:nvSpPr>
          <p:spPr bwMode="auto">
            <a:xfrm rot="1561638">
              <a:off x="4733" y="2968"/>
              <a:ext cx="113" cy="601"/>
            </a:xfrm>
            <a:prstGeom prst="upArrow">
              <a:avLst>
                <a:gd name="adj1" fmla="val 50000"/>
                <a:gd name="adj2" fmla="val 132965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185863" y="2855913"/>
            <a:ext cx="6869112" cy="2097087"/>
            <a:chOff x="747" y="1799"/>
            <a:chExt cx="4327" cy="1321"/>
          </a:xfrm>
        </p:grpSpPr>
        <p:sp>
          <p:nvSpPr>
            <p:cNvPr id="45117" name="Line 61"/>
            <p:cNvSpPr>
              <a:spLocks noChangeShapeType="1"/>
            </p:cNvSpPr>
            <p:nvPr/>
          </p:nvSpPr>
          <p:spPr bwMode="auto">
            <a:xfrm flipV="1">
              <a:off x="747" y="1799"/>
              <a:ext cx="4327" cy="1321"/>
            </a:xfrm>
            <a:prstGeom prst="line">
              <a:avLst/>
            </a:prstGeom>
            <a:noFill/>
            <a:ln w="50800">
              <a:solidFill>
                <a:srgbClr val="99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45118" name="Text Box 62"/>
            <p:cNvSpPr txBox="1">
              <a:spLocks noChangeArrowheads="1"/>
            </p:cNvSpPr>
            <p:nvPr/>
          </p:nvSpPr>
          <p:spPr bwMode="auto">
            <a:xfrm rot="20518308">
              <a:off x="2402" y="2267"/>
              <a:ext cx="1443" cy="25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On the Moon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8" grpId="0" animBg="1"/>
      <p:bldP spid="45099" grpId="0" animBg="1"/>
      <p:bldP spid="45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15963" y="1644650"/>
            <a:ext cx="3929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altLang="zh-TW" dirty="0"/>
              <a:t>When a </a:t>
            </a:r>
            <a:r>
              <a:rPr lang="en-GB" altLang="zh-TW" dirty="0" smtClean="0"/>
              <a:t>motorcycle </a:t>
            </a:r>
            <a:r>
              <a:rPr lang="en-GB" altLang="zh-TW" dirty="0">
                <a:solidFill>
                  <a:srgbClr val="333399"/>
                </a:solidFill>
              </a:rPr>
              <a:t>changes direction</a:t>
            </a:r>
            <a:r>
              <a:rPr lang="en-GB" altLang="zh-TW" dirty="0"/>
              <a:t>, </a:t>
            </a:r>
            <a:endParaRPr lang="en-US" altLang="zh-TW" dirty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580112" y="5445224"/>
            <a:ext cx="2432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714500" algn="r">
              <a:spcBef>
                <a:spcPct val="50000"/>
              </a:spcBef>
            </a:pPr>
            <a:r>
              <a:rPr lang="en-GB" altLang="zh-TW" dirty="0"/>
              <a:t>its velocity </a:t>
            </a:r>
            <a:r>
              <a:rPr lang="en-GB" altLang="zh-TW" dirty="0">
                <a:solidFill>
                  <a:srgbClr val="FF3300"/>
                </a:solidFill>
              </a:rPr>
              <a:t>changes</a:t>
            </a:r>
            <a:r>
              <a:rPr lang="en-GB" altLang="zh-TW" dirty="0"/>
              <a:t> too.</a:t>
            </a:r>
            <a:endParaRPr lang="en-US" altLang="zh-TW" dirty="0"/>
          </a:p>
        </p:txBody>
      </p:sp>
      <p:pic>
        <p:nvPicPr>
          <p:cNvPr id="84997" name="Picture 5" descr="\\Editorial\sci_npaw\Editing\SB (images and text)\SB image\320x240\05\05-10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3684588" cy="389572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09600" y="1087438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/>
              <a:t>Acceleration measures the change in velocity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899592" y="2996952"/>
            <a:ext cx="7840663" cy="32861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CC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2286000" indent="-2190750" algn="l">
              <a:spcBef>
                <a:spcPct val="70000"/>
              </a:spcBef>
              <a:spcAft>
                <a:spcPct val="70000"/>
              </a:spcAft>
            </a:pPr>
            <a:r>
              <a:rPr lang="en-GB" altLang="zh-TW"/>
              <a:t>Acceleration = </a:t>
            </a:r>
            <a:r>
              <a:rPr lang="en-GB" altLang="zh-TW">
                <a:sym typeface="Symbol" pitchFamily="18" charset="2"/>
              </a:rPr>
              <a:t></a:t>
            </a:r>
            <a:r>
              <a:rPr lang="en-GB" altLang="zh-TW"/>
              <a:t>velocity per unit time</a:t>
            </a:r>
          </a:p>
          <a:p>
            <a:pPr marL="2286000" indent="-2190750" algn="l">
              <a:spcBef>
                <a:spcPct val="70000"/>
              </a:spcBef>
              <a:spcAft>
                <a:spcPct val="70000"/>
              </a:spcAft>
            </a:pPr>
            <a:r>
              <a:rPr lang="en-US" altLang="zh-TW"/>
              <a:t>	</a:t>
            </a:r>
          </a:p>
          <a:p>
            <a:pPr marL="2286000" indent="-2190750" algn="l">
              <a:spcBef>
                <a:spcPct val="70000"/>
              </a:spcBef>
              <a:spcAft>
                <a:spcPct val="70000"/>
              </a:spcAft>
            </a:pPr>
            <a:endParaRPr lang="zh-TW" altLang="zh-TW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075113" y="1590675"/>
            <a:ext cx="2246312" cy="911225"/>
            <a:chOff x="2225" y="1096"/>
            <a:chExt cx="1415" cy="574"/>
          </a:xfrm>
        </p:grpSpPr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2225" y="1305"/>
              <a:ext cx="12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zh-TW">
                  <a:solidFill>
                    <a:srgbClr val="333399"/>
                  </a:solidFill>
                </a:rPr>
                <a:t>direction</a:t>
              </a:r>
              <a:endParaRPr lang="en-US" altLang="zh-TW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H="1">
              <a:off x="3255" y="1096"/>
              <a:ext cx="385" cy="34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43650" y="1598613"/>
            <a:ext cx="2000250" cy="917575"/>
            <a:chOff x="4022" y="1118"/>
            <a:chExt cx="1260" cy="578"/>
          </a:xfrm>
        </p:grpSpPr>
        <p:sp>
          <p:nvSpPr>
            <p:cNvPr id="86031" name="Text Box 15"/>
            <p:cNvSpPr txBox="1">
              <a:spLocks noChangeArrowheads="1"/>
            </p:cNvSpPr>
            <p:nvPr/>
          </p:nvSpPr>
          <p:spPr bwMode="auto">
            <a:xfrm>
              <a:off x="4362" y="1331"/>
              <a:ext cx="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zh-TW">
                  <a:solidFill>
                    <a:srgbClr val="333399"/>
                  </a:solidFill>
                </a:rPr>
                <a:t>speed</a:t>
              </a:r>
              <a:endParaRPr lang="en-US" altLang="zh-TW"/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4022" y="1118"/>
              <a:ext cx="382" cy="32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933825" y="3859213"/>
            <a:ext cx="4716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overall change in velocity</a:t>
            </a: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4852988" y="4422775"/>
            <a:ext cx="301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/>
              <a:t>total time taken</a:t>
            </a:r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3938588" y="4392613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3930650" y="5483225"/>
            <a:ext cx="1018525" cy="106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= </a:t>
            </a:r>
            <a:r>
              <a:rPr lang="en-US" altLang="zh-TW" dirty="0"/>
              <a:t>m </a:t>
            </a:r>
            <a:r>
              <a:rPr lang="en-US" altLang="zh-TW" dirty="0" smtClean="0"/>
              <a:t>s</a:t>
            </a:r>
            <a:r>
              <a:rPr lang="en-US" altLang="zh-TW" baseline="30000" dirty="0" smtClean="0"/>
              <a:t>–2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/>
              <a:t>= </a:t>
            </a:r>
            <a:r>
              <a:rPr lang="en-US" altLang="zh-TW" dirty="0" smtClean="0"/>
              <a:t>m/s</a:t>
            </a:r>
            <a:r>
              <a:rPr lang="en-US" altLang="zh-TW" baseline="30000" dirty="0" smtClean="0"/>
              <a:t>2</a:t>
            </a:r>
            <a:endParaRPr lang="en-US" altLang="zh-TW" b="1" baseline="30000" dirty="0" smtClean="0"/>
          </a:p>
          <a:p>
            <a:pPr>
              <a:spcBef>
                <a:spcPct val="50000"/>
              </a:spcBef>
            </a:pPr>
            <a:endParaRPr lang="en-US" altLang="zh-TW" b="1" baseline="30000" dirty="0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1154113" y="5483225"/>
            <a:ext cx="270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Unit: m s</a:t>
            </a:r>
            <a:r>
              <a:rPr lang="en-US" altLang="zh-TW" baseline="30000" dirty="0"/>
              <a:t>–1</a:t>
            </a:r>
            <a:r>
              <a:rPr lang="en-US" altLang="zh-TW" dirty="0"/>
              <a:t> / s</a:t>
            </a:r>
          </a:p>
        </p:txBody>
      </p:sp>
      <p:sp>
        <p:nvSpPr>
          <p:cNvPr id="86044" name="Oval 28"/>
          <p:cNvSpPr>
            <a:spLocks noChangeArrowheads="1"/>
          </p:cNvSpPr>
          <p:nvPr/>
        </p:nvSpPr>
        <p:spPr bwMode="auto">
          <a:xfrm>
            <a:off x="5004048" y="5229200"/>
            <a:ext cx="3384376" cy="741363"/>
          </a:xfrm>
          <a:prstGeom prst="ellipse">
            <a:avLst/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CA" altLang="zh-TW" sz="2800" noProof="1"/>
              <a:t>vector quantity</a:t>
            </a:r>
            <a:endParaRPr lang="en-CA" altLang="zh-TW" noProof="1"/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3479800" y="4092575"/>
            <a:ext cx="4794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/>
              <a:t>=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 autoUpdateAnimBg="0"/>
      <p:bldP spid="86037" grpId="0" autoUpdateAnimBg="0"/>
      <p:bldP spid="86038" grpId="0" autoUpdateAnimBg="0"/>
      <p:bldP spid="86039" grpId="0" animBg="1"/>
      <p:bldP spid="86042" grpId="0" autoUpdateAnimBg="0"/>
      <p:bldP spid="86043" grpId="0" autoUpdateAnimBg="0"/>
      <p:bldP spid="86044" grpId="0" animBg="1" autoUpdateAnimBg="0"/>
      <p:bldP spid="860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09600" y="1182688"/>
            <a:ext cx="82216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 algn="l"/>
            <a:r>
              <a:rPr lang="en-US" altLang="zh-TW" sz="2400" dirty="0"/>
              <a:t>If a car accelerates at 2 </a:t>
            </a:r>
            <a:r>
              <a:rPr lang="en-US" altLang="zh-TW" sz="2400" dirty="0" smtClean="0"/>
              <a:t>m/s</a:t>
            </a:r>
            <a:r>
              <a:rPr lang="en-US" altLang="zh-TW" sz="2400" baseline="30000" dirty="0" smtClean="0"/>
              <a:t>2</a:t>
            </a:r>
            <a:r>
              <a:rPr lang="en-US" altLang="zh-TW" sz="2400" dirty="0"/>
              <a:t>, what does that mean? 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2470150" y="3043238"/>
            <a:ext cx="124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800" i="1"/>
              <a:t>t</a:t>
            </a:r>
            <a:r>
              <a:rPr lang="en-US" altLang="zh-TW" sz="2800"/>
              <a:t> = </a:t>
            </a:r>
            <a:r>
              <a:rPr lang="en-US" altLang="zh-TW" sz="2800">
                <a:solidFill>
                  <a:srgbClr val="333399"/>
                </a:solidFill>
              </a:rPr>
              <a:t>1 s</a:t>
            </a:r>
            <a:endParaRPr lang="en-US" altLang="zh-TW" sz="2800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3624263" y="3032125"/>
            <a:ext cx="2346325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TW" sz="2800" i="1" dirty="0"/>
              <a:t>v</a:t>
            </a:r>
            <a:r>
              <a:rPr lang="en-US" altLang="zh-TW" sz="2800" dirty="0"/>
              <a:t> = </a:t>
            </a:r>
            <a:r>
              <a:rPr lang="en-US" altLang="zh-TW" sz="2800" dirty="0">
                <a:solidFill>
                  <a:srgbClr val="CC0066"/>
                </a:solidFill>
              </a:rPr>
              <a:t>2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m/s</a:t>
            </a:r>
            <a:r>
              <a:rPr lang="en-GB" altLang="zh-TW" sz="2800" dirty="0" smtClean="0"/>
              <a:t>,</a:t>
            </a:r>
            <a:endParaRPr lang="en-GB" altLang="zh-TW" sz="2800" dirty="0"/>
          </a:p>
          <a:p>
            <a:pPr algn="l"/>
            <a:r>
              <a:rPr lang="en-GB" altLang="zh-TW" sz="2800" dirty="0">
                <a:sym typeface="Symbol" pitchFamily="18" charset="2"/>
              </a:rPr>
              <a:t></a:t>
            </a:r>
            <a:r>
              <a:rPr lang="en-GB" altLang="zh-TW" sz="2800" i="1" dirty="0">
                <a:sym typeface="Symbol" pitchFamily="18" charset="2"/>
              </a:rPr>
              <a:t>v</a:t>
            </a:r>
            <a:r>
              <a:rPr lang="en-GB" altLang="zh-TW" sz="2800" dirty="0"/>
              <a:t> = 2 </a:t>
            </a:r>
            <a:r>
              <a:rPr lang="en-US" altLang="zh-TW" sz="2800" dirty="0" smtClean="0"/>
              <a:t>m/s</a:t>
            </a:r>
            <a:endParaRPr lang="en-US" altLang="zh-TW" sz="2800" baseline="30000" dirty="0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2335213" y="2435225"/>
            <a:ext cx="1395412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CA" altLang="zh-TW" sz="2800" i="1" noProof="1"/>
              <a:t>v</a:t>
            </a:r>
            <a:r>
              <a:rPr lang="en-CA" altLang="zh-TW" sz="2800" noProof="1"/>
              <a:t> = </a:t>
            </a:r>
            <a:r>
              <a:rPr lang="en-CA" altLang="zh-TW" sz="2800" noProof="1">
                <a:solidFill>
                  <a:srgbClr val="CC0066"/>
                </a:solidFill>
              </a:rPr>
              <a:t>0</a:t>
            </a:r>
            <a:endParaRPr lang="en-CA" altLang="zh-TW" sz="2800" noProof="1"/>
          </a:p>
        </p:txBody>
      </p:sp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1287463" y="2489200"/>
          <a:ext cx="990600" cy="376238"/>
        </p:xfrm>
        <a:graphic>
          <a:graphicData uri="http://schemas.openxmlformats.org/presentationml/2006/ole">
            <p:oleObj spid="_x0000_s1026" name="多媒體項目" r:id="rId3" imgW="6544800" imgH="1706400" progId="">
              <p:embed/>
            </p:oleObj>
          </a:graphicData>
        </a:graphic>
      </p:graphicFrame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3925888" y="4191000"/>
            <a:ext cx="1398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800" i="1"/>
              <a:t>t</a:t>
            </a:r>
            <a:r>
              <a:rPr lang="en-US" altLang="zh-TW" sz="2800"/>
              <a:t> = </a:t>
            </a:r>
            <a:r>
              <a:rPr lang="en-US" altLang="zh-TW" sz="2800">
                <a:solidFill>
                  <a:srgbClr val="333399"/>
                </a:solidFill>
              </a:rPr>
              <a:t>2 s</a:t>
            </a:r>
            <a:endParaRPr lang="en-US" altLang="zh-TW" sz="2800"/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5083175" y="4168775"/>
            <a:ext cx="2244725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TW" sz="2800" i="1" dirty="0"/>
              <a:t>v</a:t>
            </a:r>
            <a:r>
              <a:rPr lang="en-US" altLang="zh-TW" sz="2800" dirty="0"/>
              <a:t> = </a:t>
            </a:r>
            <a:r>
              <a:rPr lang="en-US" altLang="zh-TW" sz="2800" dirty="0">
                <a:solidFill>
                  <a:srgbClr val="CC0066"/>
                </a:solidFill>
              </a:rPr>
              <a:t>4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m/s</a:t>
            </a:r>
            <a:r>
              <a:rPr lang="en-GB" altLang="zh-TW" sz="2800" dirty="0" smtClean="0"/>
              <a:t>, </a:t>
            </a:r>
            <a:endParaRPr lang="en-GB" altLang="zh-TW" sz="2800" dirty="0"/>
          </a:p>
          <a:p>
            <a:pPr algn="l"/>
            <a:r>
              <a:rPr lang="en-GB" altLang="zh-TW" sz="2800" dirty="0">
                <a:sym typeface="Symbol" pitchFamily="18" charset="2"/>
              </a:rPr>
              <a:t></a:t>
            </a:r>
            <a:r>
              <a:rPr lang="en-GB" altLang="zh-TW" sz="2800" i="1" dirty="0">
                <a:sym typeface="Symbol" pitchFamily="18" charset="2"/>
              </a:rPr>
              <a:t>v</a:t>
            </a:r>
            <a:r>
              <a:rPr lang="en-GB" altLang="zh-TW" sz="2800" dirty="0"/>
              <a:t> = 2 </a:t>
            </a:r>
            <a:r>
              <a:rPr lang="en-US" altLang="zh-TW" sz="2800" dirty="0" smtClean="0"/>
              <a:t>m/s</a:t>
            </a:r>
            <a:endParaRPr lang="en-US" altLang="zh-TW" sz="2800" baseline="30000" dirty="0"/>
          </a:p>
        </p:txBody>
      </p:sp>
      <p:sp>
        <p:nvSpPr>
          <p:cNvPr id="166936" name="Rectangle 24"/>
          <p:cNvSpPr>
            <a:spLocks noChangeArrowheads="1"/>
          </p:cNvSpPr>
          <p:nvPr/>
        </p:nvSpPr>
        <p:spPr bwMode="auto">
          <a:xfrm>
            <a:off x="6711950" y="5899150"/>
            <a:ext cx="24320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TW" sz="2800" i="1" dirty="0"/>
              <a:t>v</a:t>
            </a:r>
            <a:r>
              <a:rPr lang="en-US" altLang="zh-TW" sz="2800" dirty="0"/>
              <a:t> = </a:t>
            </a:r>
            <a:r>
              <a:rPr lang="en-US" altLang="zh-TW" sz="2800" dirty="0">
                <a:solidFill>
                  <a:srgbClr val="CC0066"/>
                </a:solidFill>
              </a:rPr>
              <a:t>6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m/s, </a:t>
            </a:r>
            <a:endParaRPr lang="en-US" altLang="zh-TW" sz="2800" dirty="0"/>
          </a:p>
          <a:p>
            <a:pPr algn="l"/>
            <a:r>
              <a:rPr lang="en-GB" altLang="zh-TW" sz="2800" dirty="0">
                <a:sym typeface="Symbol" pitchFamily="18" charset="2"/>
              </a:rPr>
              <a:t></a:t>
            </a:r>
            <a:r>
              <a:rPr lang="en-GB" altLang="zh-TW" sz="2800" i="1" dirty="0"/>
              <a:t>v</a:t>
            </a:r>
            <a:r>
              <a:rPr lang="en-GB" altLang="zh-TW" sz="2800" dirty="0"/>
              <a:t> = 2 </a:t>
            </a:r>
            <a:r>
              <a:rPr lang="en-US" altLang="zh-TW" sz="2800" dirty="0" smtClean="0"/>
              <a:t>m/s</a:t>
            </a:r>
            <a:r>
              <a:rPr lang="en-GB" altLang="zh-TW" sz="2800" baseline="30000" dirty="0" smtClean="0"/>
              <a:t>  </a:t>
            </a:r>
            <a:endParaRPr lang="en-US" altLang="zh-TW" sz="2800" baseline="30000" dirty="0"/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auto">
          <a:xfrm>
            <a:off x="7002463" y="5210175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800" i="1"/>
              <a:t>t</a:t>
            </a:r>
            <a:r>
              <a:rPr lang="en-US" altLang="zh-TW" sz="2800"/>
              <a:t> = </a:t>
            </a:r>
            <a:r>
              <a:rPr lang="en-US" altLang="zh-TW" sz="2800">
                <a:solidFill>
                  <a:srgbClr val="333399"/>
                </a:solidFill>
              </a:rPr>
              <a:t>3 s</a:t>
            </a:r>
            <a:endParaRPr lang="en-US" altLang="zh-TW" sz="2800"/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auto">
          <a:xfrm>
            <a:off x="1978025" y="4267200"/>
            <a:ext cx="2393950" cy="463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301750" y="3449638"/>
            <a:ext cx="1425575" cy="376237"/>
            <a:chOff x="820" y="2173"/>
            <a:chExt cx="898" cy="237"/>
          </a:xfrm>
        </p:grpSpPr>
        <p:graphicFrame>
          <p:nvGraphicFramePr>
            <p:cNvPr id="166926" name="Object 14"/>
            <p:cNvGraphicFramePr>
              <a:graphicFrameLocks noChangeAspect="1"/>
            </p:cNvGraphicFramePr>
            <p:nvPr/>
          </p:nvGraphicFramePr>
          <p:xfrm>
            <a:off x="1094" y="2173"/>
            <a:ext cx="624" cy="237"/>
          </p:xfrm>
          <a:graphic>
            <a:graphicData uri="http://schemas.openxmlformats.org/presentationml/2006/ole">
              <p:oleObj spid="_x0000_s1029" name="多媒體項目" r:id="rId4" imgW="6544800" imgH="1706400" progId="">
                <p:embed/>
              </p:oleObj>
            </a:graphicData>
          </a:graphic>
        </p:graphicFrame>
        <p:sp>
          <p:nvSpPr>
            <p:cNvPr id="166948" name="Line 36"/>
            <p:cNvSpPr>
              <a:spLocks noChangeShapeType="1"/>
            </p:cNvSpPr>
            <p:nvPr/>
          </p:nvSpPr>
          <p:spPr bwMode="auto">
            <a:xfrm>
              <a:off x="820" y="2361"/>
              <a:ext cx="3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781175" y="4524375"/>
            <a:ext cx="2486025" cy="376238"/>
            <a:chOff x="1122" y="2850"/>
            <a:chExt cx="1566" cy="237"/>
          </a:xfrm>
        </p:grpSpPr>
        <p:graphicFrame>
          <p:nvGraphicFramePr>
            <p:cNvPr id="166932" name="Object 20"/>
            <p:cNvGraphicFramePr>
              <a:graphicFrameLocks noChangeAspect="1"/>
            </p:cNvGraphicFramePr>
            <p:nvPr/>
          </p:nvGraphicFramePr>
          <p:xfrm>
            <a:off x="2064" y="2850"/>
            <a:ext cx="624" cy="237"/>
          </p:xfrm>
          <a:graphic>
            <a:graphicData uri="http://schemas.openxmlformats.org/presentationml/2006/ole">
              <p:oleObj spid="_x0000_s1028" name="多媒體項目" r:id="rId5" imgW="6544800" imgH="1706400" progId="">
                <p:embed/>
              </p:oleObj>
            </a:graphicData>
          </a:graphic>
        </p:graphicFrame>
        <p:sp>
          <p:nvSpPr>
            <p:cNvPr id="166949" name="Line 37"/>
            <p:cNvSpPr>
              <a:spLocks noChangeShapeType="1"/>
            </p:cNvSpPr>
            <p:nvPr/>
          </p:nvSpPr>
          <p:spPr bwMode="auto">
            <a:xfrm>
              <a:off x="1122" y="3050"/>
              <a:ext cx="1020" cy="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332163" y="5541963"/>
            <a:ext cx="3609975" cy="376237"/>
            <a:chOff x="2099" y="3491"/>
            <a:chExt cx="2274" cy="237"/>
          </a:xfrm>
        </p:grpSpPr>
        <p:graphicFrame>
          <p:nvGraphicFramePr>
            <p:cNvPr id="166935" name="Object 23"/>
            <p:cNvGraphicFramePr>
              <a:graphicFrameLocks noChangeAspect="1"/>
            </p:cNvGraphicFramePr>
            <p:nvPr/>
          </p:nvGraphicFramePr>
          <p:xfrm>
            <a:off x="3749" y="3491"/>
            <a:ext cx="624" cy="237"/>
          </p:xfrm>
          <a:graphic>
            <a:graphicData uri="http://schemas.openxmlformats.org/presentationml/2006/ole">
              <p:oleObj spid="_x0000_s1027" name="多媒體項目" r:id="rId6" imgW="6544800" imgH="1706400" progId="">
                <p:embed/>
              </p:oleObj>
            </a:graphicData>
          </a:graphic>
        </p:graphicFrame>
        <p:sp>
          <p:nvSpPr>
            <p:cNvPr id="166950" name="Line 38"/>
            <p:cNvSpPr>
              <a:spLocks noChangeShapeType="1"/>
            </p:cNvSpPr>
            <p:nvPr/>
          </p:nvSpPr>
          <p:spPr bwMode="auto">
            <a:xfrm>
              <a:off x="2099" y="3695"/>
              <a:ext cx="17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1187450" y="3754279"/>
            <a:ext cx="813043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sz="2600" dirty="0">
                <a:solidFill>
                  <a:schemeClr val="accent3"/>
                </a:solidFill>
              </a:rPr>
              <a:t>1 </a:t>
            </a:r>
            <a:r>
              <a:rPr lang="en-CA" altLang="zh-TW" sz="2600" noProof="1">
                <a:solidFill>
                  <a:schemeClr val="accent3"/>
                </a:solidFill>
              </a:rPr>
              <a:t>m</a:t>
            </a:r>
          </a:p>
        </p:txBody>
      </p:sp>
      <p:sp>
        <p:nvSpPr>
          <p:cNvPr id="166953" name="Rectangle 41"/>
          <p:cNvSpPr>
            <a:spLocks noChangeArrowheads="1"/>
          </p:cNvSpPr>
          <p:nvPr/>
        </p:nvSpPr>
        <p:spPr bwMode="auto">
          <a:xfrm>
            <a:off x="230188" y="2449513"/>
            <a:ext cx="9779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CA" altLang="zh-TW" sz="2800" i="1" noProof="1"/>
              <a:t>t</a:t>
            </a:r>
            <a:r>
              <a:rPr lang="en-CA" altLang="zh-TW" sz="2800" noProof="1"/>
              <a:t> = </a:t>
            </a:r>
            <a:r>
              <a:rPr lang="en-CA" altLang="zh-TW" sz="2800" noProof="1">
                <a:solidFill>
                  <a:srgbClr val="333399"/>
                </a:solidFill>
              </a:rPr>
              <a:t>0</a:t>
            </a:r>
            <a:endParaRPr lang="zh-TW" sz="2800"/>
          </a:p>
        </p:txBody>
      </p:sp>
      <p:sp>
        <p:nvSpPr>
          <p:cNvPr id="166954" name="Text Box 42"/>
          <p:cNvSpPr txBox="1">
            <a:spLocks noChangeArrowheads="1"/>
          </p:cNvSpPr>
          <p:nvPr/>
        </p:nvSpPr>
        <p:spPr bwMode="auto">
          <a:xfrm>
            <a:off x="2251075" y="4833779"/>
            <a:ext cx="813043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sz="2600" dirty="0">
                <a:solidFill>
                  <a:schemeClr val="accent3"/>
                </a:solidFill>
              </a:rPr>
              <a:t>3 </a:t>
            </a:r>
            <a:r>
              <a:rPr lang="en-CA" altLang="zh-TW" sz="2600" noProof="1">
                <a:solidFill>
                  <a:schemeClr val="accent3"/>
                </a:solidFill>
              </a:rPr>
              <a:t>m</a:t>
            </a:r>
          </a:p>
        </p:txBody>
      </p:sp>
      <p:sp>
        <p:nvSpPr>
          <p:cNvPr id="166955" name="Text Box 43"/>
          <p:cNvSpPr txBox="1">
            <a:spLocks noChangeArrowheads="1"/>
          </p:cNvSpPr>
          <p:nvPr/>
        </p:nvSpPr>
        <p:spPr bwMode="auto">
          <a:xfrm>
            <a:off x="4335463" y="5830729"/>
            <a:ext cx="813043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sz="2600" dirty="0">
                <a:solidFill>
                  <a:schemeClr val="accent3"/>
                </a:solidFill>
              </a:rPr>
              <a:t>5 </a:t>
            </a:r>
            <a:r>
              <a:rPr lang="en-CA" altLang="zh-TW" sz="2600" noProof="1">
                <a:solidFill>
                  <a:schemeClr val="accent3"/>
                </a:solidFill>
              </a:rPr>
              <a:t>m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494587" cy="542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altLang="zh-TW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Acceleration</a:t>
            </a:r>
            <a:endParaRPr lang="en-GB" altLang="zh-TW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build="p" autoUpdateAnimBg="0"/>
      <p:bldP spid="166921" grpId="0" autoUpdateAnimBg="0"/>
      <p:bldP spid="166918" grpId="0" build="p" autoUpdateAnimBg="0"/>
      <p:bldP spid="166933" grpId="0" build="p" autoUpdateAnimBg="0"/>
      <p:bldP spid="166934" grpId="0" autoUpdateAnimBg="0"/>
      <p:bldP spid="166936" grpId="0" autoUpdateAnimBg="0"/>
      <p:bldP spid="166937" grpId="0" build="p" autoUpdateAnimBg="0"/>
      <p:bldP spid="166952" grpId="0" build="p" autoUpdateAnimBg="0" advAuto="0"/>
      <p:bldP spid="166953" grpId="0" build="p" autoUpdateAnimBg="0"/>
      <p:bldP spid="166954" grpId="0" build="p" autoUpdateAnimBg="0" advAuto="0"/>
      <p:bldP spid="16695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6429375" y="5982325"/>
            <a:ext cx="164019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dirty="0"/>
              <a:t>= </a:t>
            </a:r>
            <a:r>
              <a:rPr lang="zh-TW" dirty="0">
                <a:solidFill>
                  <a:srgbClr val="FF0000"/>
                </a:solidFill>
              </a:rPr>
              <a:t>1.33 </a:t>
            </a:r>
            <a:r>
              <a:rPr lang="en-CA" altLang="zh-TW" noProof="1" smtClean="0">
                <a:solidFill>
                  <a:srgbClr val="FF0000"/>
                </a:solidFill>
              </a:rPr>
              <a:t>km/h</a:t>
            </a:r>
            <a:endParaRPr lang="en-CA" altLang="zh-TW" noProof="1">
              <a:solidFill>
                <a:srgbClr val="FF0000"/>
              </a:solidFill>
            </a:endParaRP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1601788" y="2224088"/>
            <a:ext cx="64785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600200" y="1574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A</a:t>
            </a:r>
            <a:endParaRPr lang="en-US" altLang="zh-TW" sz="2800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7454900" y="16478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B</a:t>
            </a:r>
            <a:endParaRPr lang="en-US" altLang="zh-TW" sz="2800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4124325" y="1970088"/>
            <a:ext cx="10795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871913" y="1436688"/>
            <a:ext cx="1938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 dirty="0"/>
              <a:t>1 </a:t>
            </a:r>
            <a:r>
              <a:rPr lang="en-GB" altLang="zh-TW" sz="2800" dirty="0" smtClean="0"/>
              <a:t>km/h</a:t>
            </a:r>
            <a:endParaRPr lang="en-US" altLang="zh-TW" sz="2800" baseline="30000" dirty="0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1828800" y="2078038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651750" y="2105025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41725" y="2468563"/>
            <a:ext cx="2584450" cy="592137"/>
            <a:chOff x="2182" y="2541"/>
            <a:chExt cx="1628" cy="373"/>
          </a:xfrm>
        </p:grpSpPr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H="1">
              <a:off x="2182" y="2541"/>
              <a:ext cx="13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2444" y="2587"/>
              <a:ext cx="13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GB" sz="2800" dirty="0"/>
                <a:t>2 </a:t>
              </a:r>
              <a:r>
                <a:rPr lang="en-GB" altLang="zh-TW" sz="2800" dirty="0" smtClean="0"/>
                <a:t>km/h</a:t>
              </a:r>
              <a:endParaRPr lang="en-US" altLang="zh-TW" sz="2800" baseline="30000" dirty="0"/>
            </a:p>
          </p:txBody>
        </p:sp>
      </p:grpSp>
      <p:sp>
        <p:nvSpPr>
          <p:cNvPr id="176141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324350" cy="1001713"/>
          </a:xfrm>
          <a:noFill/>
          <a:ln/>
        </p:spPr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1</a:t>
            </a:r>
            <a:endParaRPr lang="en-US" altLang="zh-TW" dirty="0"/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09600" y="3297238"/>
            <a:ext cx="3803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/>
              <a:t>Suppose </a:t>
            </a:r>
            <a:r>
              <a:rPr lang="en-US" altLang="zh-TW" i="1"/>
              <a:t>AB</a:t>
            </a:r>
            <a:r>
              <a:rPr lang="en-US" altLang="zh-TW"/>
              <a:t> = 1 km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609600" y="4151313"/>
            <a:ext cx="4770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/>
              <a:t>Time for whole trip = </a:t>
            </a:r>
          </a:p>
        </p:txBody>
      </p:sp>
      <p:graphicFrame>
        <p:nvGraphicFramePr>
          <p:cNvPr id="176145" name="Object 17"/>
          <p:cNvGraphicFramePr>
            <a:graphicFrameLocks noChangeAspect="1"/>
          </p:cNvGraphicFramePr>
          <p:nvPr/>
        </p:nvGraphicFramePr>
        <p:xfrm>
          <a:off x="4899025" y="3949700"/>
          <a:ext cx="2627313" cy="977900"/>
        </p:xfrm>
        <a:graphic>
          <a:graphicData uri="http://schemas.openxmlformats.org/presentationml/2006/ole">
            <p:oleObj spid="_x0000_s2050" name="Equation" r:id="rId3" imgW="1054080" imgH="393480" progId="Equation.3">
              <p:embed/>
            </p:oleObj>
          </a:graphicData>
        </a:graphic>
      </p:graphicFrame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4187825" y="4964113"/>
            <a:ext cx="4125913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/>
              <a:t>= 1 </a:t>
            </a:r>
            <a:r>
              <a:rPr lang="en-CA" altLang="zh-TW" noProof="1"/>
              <a:t>h + 0.5 h = </a:t>
            </a:r>
            <a:r>
              <a:rPr lang="en-CA" altLang="zh-TW" noProof="1">
                <a:solidFill>
                  <a:srgbClr val="FF5050"/>
                </a:solidFill>
              </a:rPr>
              <a:t>1.5 h</a:t>
            </a:r>
            <a:endParaRPr lang="en-CA" altLang="zh-TW" noProof="1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4394200" y="3284538"/>
            <a:ext cx="46926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>
                <a:sym typeface="Symbol" pitchFamily="18" charset="2"/>
              </a:rPr>
              <a:t></a:t>
            </a:r>
            <a:r>
              <a:rPr lang="zh-TW"/>
              <a:t> </a:t>
            </a:r>
            <a:r>
              <a:rPr lang="en-CA" altLang="zh-TW" noProof="1"/>
              <a:t>whole journey = </a:t>
            </a:r>
            <a:r>
              <a:rPr lang="en-CA" altLang="zh-TW" noProof="1">
                <a:solidFill>
                  <a:srgbClr val="333399"/>
                </a:solidFill>
              </a:rPr>
              <a:t>2 km</a:t>
            </a:r>
            <a:endParaRPr lang="en-CA" altLang="zh-TW" noProof="1"/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755576" y="5589240"/>
            <a:ext cx="386516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CA" altLang="zh-TW" noProof="1" smtClean="0"/>
              <a:t>Average Speed </a:t>
            </a:r>
            <a:r>
              <a:rPr lang="en-CA" altLang="zh-TW" noProof="1"/>
              <a:t>= distance / time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4644008" y="5910317"/>
            <a:ext cx="17139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TW" dirty="0"/>
              <a:t>= </a:t>
            </a:r>
            <a:r>
              <a:rPr lang="zh-TW" dirty="0" smtClean="0">
                <a:solidFill>
                  <a:srgbClr val="333399"/>
                </a:solidFill>
              </a:rPr>
              <a:t>2</a:t>
            </a:r>
            <a:r>
              <a:rPr lang="en-US" altLang="zh-TW" dirty="0" smtClean="0">
                <a:solidFill>
                  <a:srgbClr val="333399"/>
                </a:solidFill>
              </a:rPr>
              <a:t> km</a:t>
            </a:r>
            <a:r>
              <a:rPr lang="zh-TW" dirty="0" smtClean="0"/>
              <a:t>/</a:t>
            </a:r>
            <a:r>
              <a:rPr lang="zh-TW" dirty="0" smtClean="0">
                <a:solidFill>
                  <a:srgbClr val="FF5050"/>
                </a:solidFill>
              </a:rPr>
              <a:t>1.5</a:t>
            </a:r>
            <a:r>
              <a:rPr lang="en-US" altLang="zh-TW" dirty="0" smtClean="0">
                <a:solidFill>
                  <a:srgbClr val="FF5050"/>
                </a:solidFill>
              </a:rPr>
              <a:t> h</a:t>
            </a:r>
            <a:endParaRPr 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  <p:bldP spid="176144" grpId="0" build="p" autoUpdateAnimBg="0"/>
      <p:bldP spid="176146" grpId="0" build="p" autoUpdateAnimBg="0"/>
      <p:bldP spid="176147" grpId="0" build="p" autoUpdateAnimBg="0"/>
      <p:bldP spid="176148" grpId="0" build="p" autoUpdateAnimBg="0"/>
      <p:bldP spid="1761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609600" y="1189038"/>
            <a:ext cx="8261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dirty="0"/>
              <a:t>A car travels 7 km north and then 3 km west in 10 minutes</a:t>
            </a:r>
            <a:r>
              <a:rPr lang="en-US" altLang="zh-TW" dirty="0" smtClean="0"/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TW" dirty="0" smtClean="0"/>
              <a:t> Find the average speed.</a:t>
            </a:r>
            <a:endParaRPr lang="en-US" altLang="zh-TW" dirty="0"/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6153150" y="2743200"/>
            <a:ext cx="19002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8021638" y="2767013"/>
            <a:ext cx="0" cy="2744787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713413" y="24765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C</a:t>
            </a:r>
            <a:endParaRPr lang="en-US" altLang="zh-TW" sz="2800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7981950" y="2441575"/>
            <a:ext cx="43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B</a:t>
            </a:r>
            <a:endParaRPr lang="en-US" altLang="zh-TW" sz="2800"/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7981950" y="5260975"/>
            <a:ext cx="58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 sz="2800" i="1"/>
              <a:t>A</a:t>
            </a:r>
            <a:endParaRPr lang="en-US" altLang="zh-TW" sz="2800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519863" y="2274888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3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8062913" y="3538538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sz="2800"/>
              <a:t>7 </a:t>
            </a:r>
            <a:r>
              <a:rPr lang="en-GB" altLang="zh-TW" sz="2800"/>
              <a:t>km</a:t>
            </a:r>
            <a:endParaRPr lang="en-US" altLang="zh-TW" sz="2800"/>
          </a:p>
        </p:txBody>
      </p:sp>
      <p:sp>
        <p:nvSpPr>
          <p:cNvPr id="17818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000500" cy="1055688"/>
          </a:xfrm>
        </p:spPr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2</a:t>
            </a:r>
            <a:endParaRPr lang="en-US" altLang="zh-TW" sz="3800" dirty="0"/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609600" y="2122488"/>
            <a:ext cx="2400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GB" altLang="zh-TW"/>
              <a:t>Ave. speed = </a:t>
            </a:r>
            <a:endParaRPr lang="en-US" altLang="zh-TW"/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1235075" y="2900363"/>
            <a:ext cx="3649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/>
              <a:t>distance travelled</a:t>
            </a:r>
            <a:endParaRPr lang="en-US" altLang="zh-TW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>
            <a:off x="1250950" y="3402013"/>
            <a:ext cx="3260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1792288" y="3330575"/>
            <a:ext cx="2776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TW"/>
              <a:t>time taken</a:t>
            </a:r>
            <a:endParaRPr lang="en-US" altLang="zh-TW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9600" y="3951288"/>
            <a:ext cx="3427413" cy="1112837"/>
            <a:chOff x="2581" y="1872"/>
            <a:chExt cx="2159" cy="701"/>
          </a:xfrm>
        </p:grpSpPr>
        <p:sp>
          <p:nvSpPr>
            <p:cNvPr id="178217" name="Text Box 41"/>
            <p:cNvSpPr txBox="1">
              <a:spLocks noChangeArrowheads="1"/>
            </p:cNvSpPr>
            <p:nvPr/>
          </p:nvSpPr>
          <p:spPr bwMode="auto">
            <a:xfrm>
              <a:off x="2581" y="2016"/>
              <a:ext cx="3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GB"/>
                <a:t>=</a:t>
              </a:r>
              <a:endParaRPr lang="zh-TW" altLang="en-US"/>
            </a:p>
          </p:txBody>
        </p:sp>
        <p:sp>
          <p:nvSpPr>
            <p:cNvPr id="178218" name="Text Box 42"/>
            <p:cNvSpPr txBox="1">
              <a:spLocks noChangeArrowheads="1"/>
            </p:cNvSpPr>
            <p:nvPr/>
          </p:nvSpPr>
          <p:spPr bwMode="auto">
            <a:xfrm>
              <a:off x="3108" y="1872"/>
              <a:ext cx="16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GB"/>
                <a:t>(7 + 3) </a:t>
              </a:r>
              <a:r>
                <a:rPr lang="en-GB" altLang="zh-TW"/>
                <a:t>km</a:t>
              </a:r>
              <a:endParaRPr lang="en-US" altLang="zh-TW"/>
            </a:p>
          </p:txBody>
        </p:sp>
        <p:sp>
          <p:nvSpPr>
            <p:cNvPr id="178219" name="Line 43"/>
            <p:cNvSpPr>
              <a:spLocks noChangeShapeType="1"/>
            </p:cNvSpPr>
            <p:nvPr/>
          </p:nvSpPr>
          <p:spPr bwMode="auto">
            <a:xfrm>
              <a:off x="2995" y="2198"/>
              <a:ext cx="15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78220" name="Text Box 44"/>
            <p:cNvSpPr txBox="1">
              <a:spLocks noChangeArrowheads="1"/>
            </p:cNvSpPr>
            <p:nvPr/>
          </p:nvSpPr>
          <p:spPr bwMode="auto">
            <a:xfrm>
              <a:off x="3156" y="2208"/>
              <a:ext cx="14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TW" altLang="en-GB" dirty="0"/>
                <a:t>(10/60) </a:t>
              </a:r>
              <a:r>
                <a:rPr lang="en-GB" altLang="zh-TW" dirty="0"/>
                <a:t>h</a:t>
              </a:r>
              <a:endParaRPr lang="en-US" altLang="zh-TW" dirty="0"/>
            </a:p>
          </p:txBody>
        </p:sp>
      </p:grpSp>
      <p:sp>
        <p:nvSpPr>
          <p:cNvPr id="178221" name="Text Box 45"/>
          <p:cNvSpPr txBox="1">
            <a:spLocks noChangeArrowheads="1"/>
          </p:cNvSpPr>
          <p:nvPr/>
        </p:nvSpPr>
        <p:spPr bwMode="auto">
          <a:xfrm>
            <a:off x="3652838" y="4167188"/>
            <a:ext cx="2451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GB" dirty="0"/>
              <a:t>= 60 </a:t>
            </a:r>
            <a:r>
              <a:rPr lang="en-GB" altLang="zh-TW" dirty="0" smtClean="0"/>
              <a:t>km/h</a:t>
            </a:r>
            <a:endParaRPr lang="en-US" altLang="zh-TW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12" grpId="0" autoUpdateAnimBg="0"/>
      <p:bldP spid="178213" grpId="0" autoUpdateAnimBg="0"/>
      <p:bldP spid="178214" grpId="0" animBg="1"/>
      <p:bldP spid="178215" grpId="0" autoUpdateAnimBg="0"/>
      <p:bldP spid="17822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579"/>
  <p:tag name="AUDIO_ID" val="272"/>
  <p:tag name="TIMELINE" val="5.7/10.2/12.3/18.1/21.2/24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"/>
  <p:tag name="AUDIO_ID" val="273"/>
  <p:tag name="TIMELINE" val="3.2/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9.031"/>
  <p:tag name="AUDIO_ID" val="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7.812"/>
  <p:tag name="AUDIO_ID" val="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8.781"/>
  <p:tag name="AUDIO_ID" val="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453"/>
  <p:tag name="AUDIO_ID" val="281"/>
  <p:tag name="TIMELINE" val="1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1867</Words>
  <Application>Microsoft Office PowerPoint</Application>
  <PresentationFormat>On-screen Show (4:3)</PresentationFormat>
  <Paragraphs>391</Paragraphs>
  <Slides>49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Concourse</vt:lpstr>
      <vt:lpstr>多媒體項目</vt:lpstr>
      <vt:lpstr>Equation</vt:lpstr>
      <vt:lpstr>方程式</vt:lpstr>
      <vt:lpstr>Clip</vt:lpstr>
      <vt:lpstr>CorelDRAW 6.0</vt:lpstr>
      <vt:lpstr>Acceleration</vt:lpstr>
      <vt:lpstr> 11.1 Describing and  Measuring Acceleration</vt:lpstr>
      <vt:lpstr>Acceleration</vt:lpstr>
      <vt:lpstr>Slide 4</vt:lpstr>
      <vt:lpstr>Acceleration</vt:lpstr>
      <vt:lpstr>Acceleration</vt:lpstr>
      <vt:lpstr>Acceleration</vt:lpstr>
      <vt:lpstr>Example 1</vt:lpstr>
      <vt:lpstr>Example 2</vt:lpstr>
      <vt:lpstr>Example 3</vt:lpstr>
      <vt:lpstr>Example 3</vt:lpstr>
      <vt:lpstr>Example 4</vt:lpstr>
      <vt:lpstr>Example 5</vt:lpstr>
      <vt:lpstr>Q1 A running student...</vt:lpstr>
      <vt:lpstr>Q2 When time is measured...</vt:lpstr>
      <vt:lpstr>Q3 In 2.5 s, a car speeds up...</vt:lpstr>
      <vt:lpstr>Slide 17</vt:lpstr>
      <vt:lpstr>Q4 A car is moving in positive...</vt:lpstr>
      <vt:lpstr>Remember!</vt:lpstr>
      <vt:lpstr>11.2 Using and  Picturing Acceleration</vt:lpstr>
      <vt:lpstr>Slide 21</vt:lpstr>
      <vt:lpstr>Acceleration – Slope of V-T – 1</vt:lpstr>
      <vt:lpstr>Acceleration</vt:lpstr>
      <vt:lpstr>Speeding Up &amp; Slowing Down</vt:lpstr>
      <vt:lpstr>Position – Time for  Constant Acceleration </vt:lpstr>
      <vt:lpstr>Motion Up and Down Ramp</vt:lpstr>
      <vt:lpstr>Slide 27</vt:lpstr>
      <vt:lpstr>Positive and Negative Acceleration</vt:lpstr>
      <vt:lpstr>Picturing Acceleration</vt:lpstr>
      <vt:lpstr>11. 3  Inferring Acceleration</vt:lpstr>
      <vt:lpstr>Free Fall</vt:lpstr>
      <vt:lpstr>Free Fall</vt:lpstr>
      <vt:lpstr>Heavy &amp; Small Objects</vt:lpstr>
      <vt:lpstr>Galileo Galilei</vt:lpstr>
      <vt:lpstr>Galileo and the Ramp</vt:lpstr>
      <vt:lpstr>Free Fall</vt:lpstr>
      <vt:lpstr>Drag</vt:lpstr>
      <vt:lpstr>Terminal Velocity</vt:lpstr>
      <vt:lpstr>Falling Leaves</vt:lpstr>
      <vt:lpstr>Skydiving</vt:lpstr>
      <vt:lpstr>Terminal Velocity</vt:lpstr>
      <vt:lpstr>Acceleration of Gravity</vt:lpstr>
      <vt:lpstr>Air Resistance</vt:lpstr>
      <vt:lpstr>Terminal Velocity</vt:lpstr>
      <vt:lpstr>Slide 45</vt:lpstr>
      <vt:lpstr>Slide 46</vt:lpstr>
      <vt:lpstr>Terminal Velocity</vt:lpstr>
      <vt:lpstr>Terminal Velocity</vt:lpstr>
      <vt:lpstr>Velocity-time graph for the sky diver: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Lilian Albarico</dc:creator>
  <cp:lastModifiedBy>Lilian Albarico</cp:lastModifiedBy>
  <cp:revision>26</cp:revision>
  <dcterms:created xsi:type="dcterms:W3CDTF">2012-11-01T06:02:53Z</dcterms:created>
  <dcterms:modified xsi:type="dcterms:W3CDTF">2012-11-01T10:05:25Z</dcterms:modified>
</cp:coreProperties>
</file>