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0"/>
  </p:notesMasterIdLst>
  <p:sldIdLst>
    <p:sldId id="256" r:id="rId2"/>
    <p:sldId id="267" r:id="rId3"/>
    <p:sldId id="268" r:id="rId4"/>
    <p:sldId id="269" r:id="rId5"/>
    <p:sldId id="270" r:id="rId6"/>
    <p:sldId id="281" r:id="rId7"/>
    <p:sldId id="260" r:id="rId8"/>
    <p:sldId id="271" r:id="rId9"/>
    <p:sldId id="276" r:id="rId10"/>
    <p:sldId id="273" r:id="rId11"/>
    <p:sldId id="282" r:id="rId12"/>
    <p:sldId id="278" r:id="rId13"/>
    <p:sldId id="277" r:id="rId14"/>
    <p:sldId id="279" r:id="rId15"/>
    <p:sldId id="280" r:id="rId16"/>
    <p:sldId id="283" r:id="rId17"/>
    <p:sldId id="284" r:id="rId18"/>
    <p:sldId id="285" r:id="rId19"/>
    <p:sldId id="287" r:id="rId20"/>
    <p:sldId id="291" r:id="rId21"/>
    <p:sldId id="288" r:id="rId22"/>
    <p:sldId id="289" r:id="rId23"/>
    <p:sldId id="290" r:id="rId24"/>
    <p:sldId id="286" r:id="rId25"/>
    <p:sldId id="292" r:id="rId26"/>
    <p:sldId id="340" r:id="rId27"/>
    <p:sldId id="341" r:id="rId28"/>
    <p:sldId id="293" r:id="rId29"/>
    <p:sldId id="295" r:id="rId30"/>
    <p:sldId id="346" r:id="rId31"/>
    <p:sldId id="347" r:id="rId32"/>
    <p:sldId id="348" r:id="rId33"/>
    <p:sldId id="333" r:id="rId34"/>
    <p:sldId id="334" r:id="rId35"/>
    <p:sldId id="345" r:id="rId36"/>
    <p:sldId id="338" r:id="rId37"/>
    <p:sldId id="339" r:id="rId38"/>
    <p:sldId id="342" r:id="rId39"/>
    <p:sldId id="343" r:id="rId40"/>
    <p:sldId id="349" r:id="rId41"/>
    <p:sldId id="350" r:id="rId42"/>
    <p:sldId id="351" r:id="rId43"/>
    <p:sldId id="344" r:id="rId44"/>
    <p:sldId id="337" r:id="rId45"/>
    <p:sldId id="298" r:id="rId46"/>
    <p:sldId id="299" r:id="rId47"/>
    <p:sldId id="300" r:id="rId48"/>
    <p:sldId id="301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15" autoAdjust="0"/>
  </p:normalViewPr>
  <p:slideViewPr>
    <p:cSldViewPr>
      <p:cViewPr>
        <p:scale>
          <a:sx n="68" d="100"/>
          <a:sy n="68" d="100"/>
        </p:scale>
        <p:origin x="-168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7DB3-134B-42C8-9B1F-69A66F432EC0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85A2-1350-4174-BDEC-635E68DB46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85A2-1350-4174-BDEC-635E68DB46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</a:t>
            </a:r>
            <a:r>
              <a:rPr lang="en-US" baseline="0" dirty="0" smtClean="0"/>
              <a:t> </a:t>
            </a:r>
            <a:r>
              <a:rPr lang="en-US" baseline="0" smtClean="0"/>
              <a:t>the animation.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85A2-1350-4174-BDEC-635E68DB46A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2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5AF1FF6-3F53-4DA1-B133-92C9D6557EBA}" type="datetimeFigureOut">
              <a:rPr lang="en-US" smtClean="0"/>
              <a:pPr/>
              <a:t>11/3/13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F21F191-053D-48A2-8BB4-85975E9C7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2" r:id="rId13"/>
    <p:sldLayoutId id="2147483723" r:id="rId14"/>
    <p:sldLayoutId id="2147483724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coe.com/sites/common_assets/mathematics/mc1/cim/chapter_04/M1_06/M1_06_dev_100.html" TargetMode="External"/><Relationship Id="rId4" Type="http://schemas.openxmlformats.org/officeDocument/2006/relationships/hyperlink" Target="http://e-learningforkids.org/Courses/EN/M1104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swego.org/ocsd-web/match/dragflip.asp?filename=slanegc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eppardsoftware.com/mathgames/fractions/LeastCommonMultiple.htm" TargetMode="External"/><Relationship Id="rId3" Type="http://schemas.openxmlformats.org/officeDocument/2006/relationships/hyperlink" Target="http://e-learningforkids.org/Courses/EN/M1105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-learningforkids.org/Courses/EN/M1103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4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4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4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30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97510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math 10 plus</a:t>
            </a:r>
            <a:br>
              <a:rPr lang="en-US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381000" y="1115943"/>
            <a:ext cx="929640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chapter 3</a:t>
            </a:r>
            <a:endParaRPr lang="en-US" sz="4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2158" y="5562600"/>
            <a:ext cx="3799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Ms.  </a:t>
            </a:r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Albarico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Courier New" pitchFamily="49" charset="0"/>
              <a:ea typeface="Cambria Math" pitchFamily="18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333" y="3886200"/>
            <a:ext cx="480086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Nanchang No. 2 High School</a:t>
            </a:r>
            <a:endParaRPr lang="en-US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000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halkboard"/>
                <a:cs typeface="Chalkboard"/>
              </a:rPr>
              <a:t>GREATEST COMMON FACTOR</a:t>
            </a:r>
            <a:endParaRPr lang="en-US" sz="40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</a:t>
            </a:r>
            <a:r>
              <a:rPr lang="en-US" sz="4000" b="1" dirty="0">
                <a:solidFill>
                  <a:srgbClr val="FF88BA"/>
                </a:solidFill>
              </a:rPr>
              <a:t>greatest common</a:t>
            </a:r>
          </a:p>
          <a:p>
            <a:pPr marL="64008" indent="0" algn="ctr">
              <a:buNone/>
            </a:pPr>
            <a:r>
              <a:rPr lang="en-US" sz="4000" b="1" dirty="0">
                <a:solidFill>
                  <a:srgbClr val="FF88BA"/>
                </a:solidFill>
              </a:rPr>
              <a:t>factor </a:t>
            </a:r>
            <a:r>
              <a:rPr lang="en-US" sz="4000" dirty="0"/>
              <a:t>of two or more</a:t>
            </a:r>
          </a:p>
          <a:p>
            <a:pPr marL="64008" indent="0" algn="ctr">
              <a:buNone/>
            </a:pPr>
            <a:r>
              <a:rPr lang="en-US" sz="4000" dirty="0"/>
              <a:t>numbers is the greatest</a:t>
            </a:r>
          </a:p>
          <a:p>
            <a:pPr marL="64008" indent="0" algn="ctr">
              <a:buNone/>
            </a:pPr>
            <a:r>
              <a:rPr lang="en-US" sz="4000" dirty="0"/>
              <a:t>factor the numbers have in</a:t>
            </a:r>
          </a:p>
          <a:p>
            <a:pPr marL="64008" indent="0" algn="ctr">
              <a:buNone/>
            </a:pPr>
            <a:r>
              <a:rPr lang="en-US" sz="4000" dirty="0"/>
              <a:t>common.</a:t>
            </a:r>
          </a:p>
        </p:txBody>
      </p:sp>
    </p:spTree>
    <p:extLst>
      <p:ext uri="{BB962C8B-B14F-4D97-AF65-F5344CB8AC3E}">
        <p14:creationId xmlns:p14="http://schemas.microsoft.com/office/powerpoint/2010/main" val="2226657206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168"/>
            <a:ext cx="8229600" cy="1399032"/>
          </a:xfrm>
        </p:spPr>
        <p:txBody>
          <a:bodyPr>
            <a:normAutofit/>
          </a:bodyPr>
          <a:lstStyle/>
          <a:p>
            <a:r>
              <a:rPr lang="en-US" sz="3000" dirty="0" smtClean="0">
                <a:hlinkClick r:id="rId2"/>
              </a:rPr>
              <a:t>Greatest Common Factor Quiz Online</a:t>
            </a:r>
            <a:endParaRPr lang="en-US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477768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hlinkClick r:id="rId3"/>
              </a:rPr>
              <a:t>Greatest Common Factor Activity</a:t>
            </a:r>
            <a:endParaRPr 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5240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hlinkClick r:id="rId4"/>
              </a:rPr>
              <a:t>Greatest Common Factor Module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21011879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8229600" cy="13990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Determining the Greatest Common Factor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2</a:t>
            </a:r>
            <a:endParaRPr lang="en-US" sz="2000" dirty="0"/>
          </a:p>
        </p:txBody>
      </p:sp>
      <p:pic>
        <p:nvPicPr>
          <p:cNvPr id="5" name="Picture 4" descr="Screen Shot 2013-10-29 at 10.3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772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20710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8229600" cy="13990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Determining the Greatest Common Factor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2</a:t>
            </a:r>
            <a:endParaRPr lang="en-US" sz="2000" dirty="0"/>
          </a:p>
        </p:txBody>
      </p:sp>
      <p:pic>
        <p:nvPicPr>
          <p:cNvPr id="4" name="Picture 3" descr="Screen Shot 2013-10-29 at 10.35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5256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15427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8229600" cy="13990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Determining the Greatest Common Factor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2</a:t>
            </a:r>
            <a:endParaRPr lang="en-US" sz="2000" dirty="0"/>
          </a:p>
        </p:txBody>
      </p:sp>
      <p:pic>
        <p:nvPicPr>
          <p:cNvPr id="5" name="Picture 4" descr="Screen Shot 2013-10-29 at 10.3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08127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35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halkboard"/>
                <a:cs typeface="Chalkboard"/>
              </a:rPr>
              <a:t>LEAST COMMON MULTIPLE</a:t>
            </a:r>
            <a:endParaRPr lang="en-US" sz="40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least 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common multiple</a:t>
            </a:r>
            <a:r>
              <a:rPr lang="en-US" sz="4000" b="1" dirty="0" smtClean="0"/>
              <a:t> </a:t>
            </a:r>
            <a:r>
              <a:rPr lang="en-US" sz="4000" dirty="0"/>
              <a:t>of two or </a:t>
            </a:r>
            <a:r>
              <a:rPr lang="en-US" sz="4000" dirty="0" smtClean="0"/>
              <a:t>more numbers </a:t>
            </a:r>
            <a:r>
              <a:rPr lang="en-US" sz="4000" dirty="0"/>
              <a:t>is the </a:t>
            </a:r>
            <a:r>
              <a:rPr lang="en-US" sz="4000" dirty="0" smtClean="0"/>
              <a:t>least number </a:t>
            </a:r>
            <a:r>
              <a:rPr lang="en-US" sz="4000" dirty="0"/>
              <a:t>that is divisible </a:t>
            </a:r>
            <a:r>
              <a:rPr lang="en-US" sz="4000" dirty="0" smtClean="0"/>
              <a:t>by each </a:t>
            </a:r>
            <a:r>
              <a:rPr lang="en-US" sz="4000" dirty="0"/>
              <a:t>number.</a:t>
            </a:r>
          </a:p>
        </p:txBody>
      </p:sp>
    </p:spTree>
    <p:extLst>
      <p:ext uri="{BB962C8B-B14F-4D97-AF65-F5344CB8AC3E}">
        <p14:creationId xmlns:p14="http://schemas.microsoft.com/office/powerpoint/2010/main" val="2610639914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1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hlinkClick r:id="rId2"/>
              </a:rPr>
              <a:t>Least Common Multiple Game</a:t>
            </a:r>
            <a:r>
              <a:rPr lang="en-US" sz="3000" dirty="0" smtClean="0"/>
              <a:t> HG</a:t>
            </a:r>
            <a:endParaRPr lang="en-US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8100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hlinkClick r:id="rId3"/>
              </a:rPr>
              <a:t>Least Common Multiple Module</a:t>
            </a:r>
            <a:endParaRPr 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43840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hlinkClick r:id="rId2"/>
              </a:rPr>
              <a:t>Least Common Multiple Game</a:t>
            </a:r>
            <a:r>
              <a:rPr lang="en-US" sz="3000" dirty="0" smtClean="0"/>
              <a:t> SB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12063035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8229600" cy="13990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Determining the Least Common Multiple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3</a:t>
            </a:r>
            <a:endParaRPr lang="en-US" sz="2000" dirty="0"/>
          </a:p>
        </p:txBody>
      </p:sp>
      <p:pic>
        <p:nvPicPr>
          <p:cNvPr id="4" name="Picture 3" descr="Screen Shot 2013-10-29 at 10.49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4734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8229600" cy="13990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Determining the Least Common Multiple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3</a:t>
            </a:r>
            <a:endParaRPr lang="en-US" sz="2000" dirty="0"/>
          </a:p>
        </p:txBody>
      </p:sp>
      <p:pic>
        <p:nvPicPr>
          <p:cNvPr id="5" name="Picture 4" descr="Screen Shot 2013-10-29 at 10.50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0207" cy="50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3194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8229600" cy="1399032"/>
          </a:xfrm>
        </p:spPr>
        <p:txBody>
          <a:bodyPr>
            <a:normAutofit/>
          </a:bodyPr>
          <a:lstStyle/>
          <a:p>
            <a:r>
              <a:rPr lang="en-US" sz="2000" b="1" dirty="0"/>
              <a:t>Solving Problems that Involve Greatest Common </a:t>
            </a:r>
            <a:r>
              <a:rPr lang="en-US" sz="2000" b="1" dirty="0" smtClean="0"/>
              <a:t>Factor</a:t>
            </a:r>
            <a:br>
              <a:rPr lang="en-US" sz="2000" b="1" dirty="0" smtClean="0"/>
            </a:br>
            <a:r>
              <a:rPr lang="en-US" sz="2000" b="1" dirty="0" smtClean="0"/>
              <a:t>and</a:t>
            </a:r>
            <a:r>
              <a:rPr lang="en-US" sz="2000" b="1" dirty="0"/>
              <a:t> </a:t>
            </a:r>
            <a:r>
              <a:rPr lang="en-US" sz="2000" b="1" dirty="0" smtClean="0"/>
              <a:t>Least </a:t>
            </a:r>
            <a:r>
              <a:rPr lang="en-US" sz="2000" b="1" dirty="0"/>
              <a:t>Common Multiple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4</a:t>
            </a:r>
            <a:endParaRPr lang="en-US" sz="2000" dirty="0"/>
          </a:p>
        </p:txBody>
      </p:sp>
      <p:pic>
        <p:nvPicPr>
          <p:cNvPr id="6" name="Picture 5" descr="Screen Shot 2013-10-29 at 11.0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7620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07509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144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pitals"/>
                <a:ea typeface="Cambria Math" pitchFamily="18" charset="0"/>
                <a:cs typeface="Capitals"/>
              </a:rPr>
              <a:t>Table of Contents </a:t>
            </a:r>
            <a:b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pitals"/>
                <a:ea typeface="Cambria Math" pitchFamily="18" charset="0"/>
                <a:cs typeface="Capitals"/>
              </a:rPr>
            </a:b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pitals"/>
                <a:ea typeface="Cambria Math" pitchFamily="18" charset="0"/>
                <a:cs typeface="Capitals"/>
              </a:rPr>
              <a:t> </a:t>
            </a:r>
            <a:endParaRPr lang="en-US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pitals"/>
              <a:ea typeface="Cambria Math" pitchFamily="18" charset="0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7724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3.1  Factors and Multiples of Whole Number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3.2 Perfect Squares, Perfect Cubes, and   </a:t>
            </a:r>
          </a:p>
          <a:p>
            <a:pPr>
              <a:buNone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     Their Roots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3.3 Common Factors of a Polynomial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3.4 Math Lab: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Modelling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 Trinomials as </a:t>
            </a:r>
          </a:p>
          <a:p>
            <a:pPr>
              <a:buNone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     Binomial Products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3.5 Polynomials of the Form 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x</a:t>
            </a:r>
            <a:r>
              <a:rPr lang="en-US" sz="2800" b="1" i="1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2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+ </a:t>
            </a:r>
            <a:r>
              <a:rPr lang="en-US" sz="2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bx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 + c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mbria Math" pitchFamily="18" charset="0"/>
              </a:rPr>
              <a:t>3.6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mbria Math" pitchFamily="18" charset="0"/>
              </a:rPr>
              <a:t>Polynomials of the Form 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mbria Math" pitchFamily="18" charset="0"/>
              </a:rPr>
              <a:t>ax</a:t>
            </a:r>
            <a:r>
              <a:rPr lang="en-US" sz="2800" b="1" i="1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mbria Math" pitchFamily="18" charset="0"/>
              </a:rPr>
              <a:t>2</a:t>
            </a:r>
            <a:r>
              <a:rPr lang="en-US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mbria Math" pitchFamily="18" charset="0"/>
              </a:rPr>
              <a:t>+ </a:t>
            </a:r>
            <a:r>
              <a:rPr lang="en-US" sz="28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mbria Math" pitchFamily="18" charset="0"/>
              </a:rPr>
              <a:t>bx</a:t>
            </a:r>
            <a:r>
              <a:rPr lang="en-US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mbria Math" pitchFamily="18" charset="0"/>
              </a:rPr>
              <a:t> + 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mbria Math" pitchFamily="18" charset="0"/>
              </a:rPr>
              <a:t>c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mbria Math" pitchFamily="18" charset="0"/>
              </a:rPr>
              <a:t>3.7 Multiplying Polynomials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mbria Math" pitchFamily="18" charset="0"/>
              </a:rPr>
              <a:t>3.8 Factoring Special Polynomials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mbria Math" pitchFamily="18" charset="0"/>
            </a:endParaRPr>
          </a:p>
          <a:p>
            <a:pPr>
              <a:buNone/>
            </a:pP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Cambria Math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000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8229600" cy="1399032"/>
          </a:xfrm>
        </p:spPr>
        <p:txBody>
          <a:bodyPr>
            <a:normAutofit/>
          </a:bodyPr>
          <a:lstStyle/>
          <a:p>
            <a:r>
              <a:rPr lang="en-US" sz="2000" b="1" dirty="0"/>
              <a:t>Solving Problems that Involve Greatest Common </a:t>
            </a:r>
            <a:r>
              <a:rPr lang="en-US" sz="2000" b="1" dirty="0" smtClean="0"/>
              <a:t>Factor</a:t>
            </a:r>
            <a:br>
              <a:rPr lang="en-US" sz="2000" b="1" dirty="0" smtClean="0"/>
            </a:br>
            <a:r>
              <a:rPr lang="en-US" sz="2000" b="1" dirty="0" smtClean="0"/>
              <a:t>and</a:t>
            </a:r>
            <a:r>
              <a:rPr lang="en-US" sz="2000" b="1" dirty="0"/>
              <a:t> </a:t>
            </a:r>
            <a:r>
              <a:rPr lang="en-US" sz="2000" b="1" dirty="0" smtClean="0"/>
              <a:t>Least </a:t>
            </a:r>
            <a:r>
              <a:rPr lang="en-US" sz="2000" b="1" dirty="0"/>
              <a:t>Common Multiple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4</a:t>
            </a:r>
            <a:endParaRPr lang="en-US" sz="2000" dirty="0"/>
          </a:p>
        </p:txBody>
      </p:sp>
      <p:pic>
        <p:nvPicPr>
          <p:cNvPr id="4" name="Picture 3" descr="Screen Shot 2013-10-29 at 11.07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7556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04851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8229600" cy="1399032"/>
          </a:xfrm>
        </p:spPr>
        <p:txBody>
          <a:bodyPr>
            <a:normAutofit/>
          </a:bodyPr>
          <a:lstStyle/>
          <a:p>
            <a:r>
              <a:rPr lang="en-US" sz="2000" b="1" dirty="0"/>
              <a:t>Solving Problems that Involve Greatest Common </a:t>
            </a:r>
            <a:r>
              <a:rPr lang="en-US" sz="2000" b="1" dirty="0" smtClean="0"/>
              <a:t>Factor</a:t>
            </a:r>
            <a:br>
              <a:rPr lang="en-US" sz="2000" b="1" dirty="0" smtClean="0"/>
            </a:br>
            <a:r>
              <a:rPr lang="en-US" sz="2000" b="1" dirty="0" smtClean="0"/>
              <a:t>and</a:t>
            </a:r>
            <a:r>
              <a:rPr lang="en-US" sz="2000" b="1" dirty="0"/>
              <a:t> </a:t>
            </a:r>
            <a:r>
              <a:rPr lang="en-US" sz="2000" b="1" dirty="0" smtClean="0"/>
              <a:t>Least </a:t>
            </a:r>
            <a:r>
              <a:rPr lang="en-US" sz="2000" b="1" dirty="0"/>
              <a:t>Common Multiple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4</a:t>
            </a:r>
            <a:endParaRPr lang="en-US" sz="2000" dirty="0"/>
          </a:p>
        </p:txBody>
      </p:sp>
      <p:pic>
        <p:nvPicPr>
          <p:cNvPr id="4" name="Picture 3" descr="Screen Shot 2013-10-29 at 11.0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4168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5088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8229600" cy="1399032"/>
          </a:xfrm>
        </p:spPr>
        <p:txBody>
          <a:bodyPr>
            <a:normAutofit/>
          </a:bodyPr>
          <a:lstStyle/>
          <a:p>
            <a:r>
              <a:rPr lang="en-US" sz="2000" b="1" dirty="0"/>
              <a:t>Solving Problems that Involve Greatest Common </a:t>
            </a:r>
            <a:r>
              <a:rPr lang="en-US" sz="2000" b="1" dirty="0" smtClean="0"/>
              <a:t>Factor</a:t>
            </a:r>
            <a:br>
              <a:rPr lang="en-US" sz="2000" b="1" dirty="0" smtClean="0"/>
            </a:br>
            <a:r>
              <a:rPr lang="en-US" sz="2000" b="1" dirty="0" smtClean="0"/>
              <a:t>and</a:t>
            </a:r>
            <a:r>
              <a:rPr lang="en-US" sz="2000" b="1" dirty="0"/>
              <a:t> </a:t>
            </a:r>
            <a:r>
              <a:rPr lang="en-US" sz="2000" b="1" dirty="0" smtClean="0"/>
              <a:t>Least </a:t>
            </a:r>
            <a:r>
              <a:rPr lang="en-US" sz="2000" b="1" dirty="0"/>
              <a:t>Common Multiple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4</a:t>
            </a:r>
            <a:endParaRPr lang="en-US" sz="2000" dirty="0"/>
          </a:p>
        </p:txBody>
      </p:sp>
      <p:pic>
        <p:nvPicPr>
          <p:cNvPr id="4" name="Picture 3" descr="Screen Shot 2013-10-29 at 11.0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143000"/>
            <a:ext cx="91186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21568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304800"/>
            <a:ext cx="8229600" cy="1399032"/>
          </a:xfrm>
        </p:spPr>
        <p:txBody>
          <a:bodyPr>
            <a:normAutofit/>
          </a:bodyPr>
          <a:lstStyle/>
          <a:p>
            <a:r>
              <a:rPr lang="en-US" sz="2000" b="1" dirty="0"/>
              <a:t>Solving Problems that Involve Greatest Common </a:t>
            </a:r>
            <a:r>
              <a:rPr lang="en-US" sz="2000" b="1" dirty="0" smtClean="0"/>
              <a:t>Factor</a:t>
            </a:r>
            <a:br>
              <a:rPr lang="en-US" sz="2000" b="1" dirty="0" smtClean="0"/>
            </a:br>
            <a:r>
              <a:rPr lang="en-US" sz="2000" b="1" dirty="0" smtClean="0"/>
              <a:t>and</a:t>
            </a:r>
            <a:r>
              <a:rPr lang="en-US" sz="2000" b="1" dirty="0"/>
              <a:t> </a:t>
            </a:r>
            <a:r>
              <a:rPr lang="en-US" sz="2000" b="1" dirty="0" smtClean="0"/>
              <a:t>Least </a:t>
            </a:r>
            <a:r>
              <a:rPr lang="en-US" sz="2000" b="1" dirty="0"/>
              <a:t>Common Multiple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4</a:t>
            </a:r>
            <a:endParaRPr lang="en-US" sz="2000" dirty="0"/>
          </a:p>
        </p:txBody>
      </p:sp>
      <p:pic>
        <p:nvPicPr>
          <p:cNvPr id="4" name="Picture 3" descr="Screen Shot 2013-10-29 at 11.08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22863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35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PRACTICE EXERCISES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n-US" sz="4000" dirty="0" smtClean="0"/>
              <a:t>Answer # 3-11(classwork)</a:t>
            </a:r>
          </a:p>
          <a:p>
            <a:pPr marL="64008" indent="0" algn="ctr">
              <a:buNone/>
            </a:pPr>
            <a:r>
              <a:rPr lang="en-US" sz="4000" smtClean="0"/>
              <a:t>13-</a:t>
            </a:r>
            <a:r>
              <a:rPr lang="en-US" sz="4000" dirty="0" smtClean="0"/>
              <a:t>22 (homework) on </a:t>
            </a:r>
          </a:p>
          <a:p>
            <a:pPr marL="64008" indent="0" algn="ctr">
              <a:buNone/>
            </a:pPr>
            <a:r>
              <a:rPr lang="en-US" sz="4000" dirty="0" smtClean="0"/>
              <a:t>pages 140-141.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211935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3.2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2" name="Picture 1" descr="Screen Shot 2013-11-03 at 7.4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5044017" cy="44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59184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- </a:t>
            </a:r>
          </a:p>
          <a:p>
            <a:r>
              <a:rPr lang="en-US" dirty="0" smtClean="0"/>
              <a:t>Radicand - </a:t>
            </a:r>
          </a:p>
          <a:p>
            <a:r>
              <a:rPr lang="en-US" dirty="0" smtClean="0"/>
              <a:t>Radical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61418"/>
      </p:ext>
    </p:extLst>
  </p:cSld>
  <p:clrMapOvr>
    <a:masterClrMapping/>
  </p:clrMapOvr>
  <p:transition xmlns:p14="http://schemas.microsoft.com/office/powerpoint/2010/main" spd="slow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b="1" dirty="0"/>
          </a:p>
        </p:txBody>
      </p:sp>
      <p:pic>
        <p:nvPicPr>
          <p:cNvPr id="5" name="Picture 4" descr="Screen Shot 2013-11-03 at 8.0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162800" cy="2057400"/>
          </a:xfrm>
          <a:prstGeom prst="rect">
            <a:avLst/>
          </a:prstGeom>
        </p:spPr>
      </p:pic>
      <p:pic>
        <p:nvPicPr>
          <p:cNvPr id="6" name="Picture 5" descr="Screen Shot 2013-11-03 at 8.0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5200"/>
            <a:ext cx="7162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7879"/>
      </p:ext>
    </p:extLst>
  </p:cSld>
  <p:clrMapOvr>
    <a:masterClrMapping/>
  </p:clrMapOvr>
  <p:transition xmlns:p14="http://schemas.microsoft.com/office/powerpoint/2010/main" spd="slow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halkboard"/>
                <a:cs typeface="Chalkboard"/>
              </a:rPr>
              <a:t>PERFECT SQUARE</a:t>
            </a:r>
            <a:endParaRPr lang="en-US" sz="40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Any whole number that can be represented as the area of a square with a </a:t>
            </a:r>
            <a:r>
              <a:rPr lang="en-US" sz="4000" dirty="0" smtClean="0"/>
              <a:t>whole number </a:t>
            </a:r>
            <a:r>
              <a:rPr lang="en-US" sz="4000" dirty="0"/>
              <a:t>side length is a </a:t>
            </a:r>
            <a:r>
              <a:rPr lang="en-US" sz="4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perfect square</a:t>
            </a:r>
            <a:r>
              <a:rPr lang="en-US" sz="4000" dirty="0"/>
              <a:t>.</a:t>
            </a:r>
          </a:p>
          <a:p>
            <a:r>
              <a:rPr lang="en-US" sz="4000" dirty="0"/>
              <a:t>The side length of the square is the </a:t>
            </a:r>
            <a:r>
              <a:rPr lang="en-US" sz="4000" u="sng" dirty="0">
                <a:solidFill>
                  <a:srgbClr val="FF5698"/>
                </a:solidFill>
              </a:rPr>
              <a:t>square root </a:t>
            </a:r>
            <a:r>
              <a:rPr lang="en-US" sz="4000" dirty="0"/>
              <a:t>of the area of the square.</a:t>
            </a:r>
          </a:p>
        </p:txBody>
      </p:sp>
    </p:spTree>
    <p:extLst>
      <p:ext uri="{BB962C8B-B14F-4D97-AF65-F5344CB8AC3E}">
        <p14:creationId xmlns:p14="http://schemas.microsoft.com/office/powerpoint/2010/main" val="3346663163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halkboard"/>
                <a:cs typeface="Chalkboard"/>
              </a:rPr>
              <a:t>PERFECT SQUARE</a:t>
            </a:r>
            <a:endParaRPr lang="en-US" sz="40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4" name="Content Placeholder 3" descr="Screen Shot 2013-11-03 at 7.31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98" r="-29298"/>
          <a:stretch>
            <a:fillRect/>
          </a:stretch>
        </p:blipFill>
        <p:spPr>
          <a:xfrm>
            <a:off x="-1219200" y="1905000"/>
            <a:ext cx="8229600" cy="4572000"/>
          </a:xfrm>
        </p:spPr>
      </p:pic>
      <p:pic>
        <p:nvPicPr>
          <p:cNvPr id="3" name="Picture 2" descr="Screen Shot 2013-11-03 at 7.3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3263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69983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67494"/>
            <a:ext cx="9525000" cy="1399032"/>
          </a:xfrm>
        </p:spPr>
        <p:txBody>
          <a:bodyPr/>
          <a:lstStyle/>
          <a:p>
            <a:pPr algn="ctr"/>
            <a:r>
              <a:rPr lang="en-US" b="1" dirty="0" smtClean="0"/>
              <a:t>3.1 &amp; 3.2 Curriculum 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en-US" b="1" dirty="0"/>
              <a:t>Students will be expected to demonstrate an understanding of factors of whole numbers by determining the prime factors, greatest common factor, least common multiple, square root, and cube root.</a:t>
            </a:r>
            <a:endParaRPr lang="en-US" dirty="0"/>
          </a:p>
          <a:p>
            <a:pPr marL="64008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97604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Calculator Command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 smtClean="0"/>
              <a:t>Press  </a:t>
            </a:r>
            <a:r>
              <a:rPr lang="en-US" sz="6000" dirty="0" smtClean="0">
                <a:solidFill>
                  <a:srgbClr val="FFFF00"/>
                </a:solidFill>
              </a:rPr>
              <a:t>2</a:t>
            </a:r>
            <a:r>
              <a:rPr lang="en-US" sz="6000" baseline="30000" dirty="0" smtClean="0">
                <a:solidFill>
                  <a:srgbClr val="FFFF00"/>
                </a:solidFill>
              </a:rPr>
              <a:t>nd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 then </a:t>
            </a:r>
            <a:r>
              <a:rPr lang="en-US" sz="5000" b="1" dirty="0" smtClean="0">
                <a:solidFill>
                  <a:srgbClr val="FFFF00"/>
                </a:solidFill>
              </a:rPr>
              <a:t>x</a:t>
            </a:r>
            <a:r>
              <a:rPr lang="en-US" sz="5000" b="1" baseline="30000" dirty="0" smtClean="0">
                <a:solidFill>
                  <a:srgbClr val="FFFF00"/>
                </a:solidFill>
              </a:rPr>
              <a:t>2</a:t>
            </a:r>
            <a:endParaRPr lang="en-US" sz="5000" b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41515"/>
      </p:ext>
    </p:extLst>
  </p:cSld>
  <p:clrMapOvr>
    <a:masterClrMapping/>
  </p:clrMapOvr>
  <p:transition xmlns:p14="http://schemas.microsoft.com/office/powerpoint/2010/main" spd="slow"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04800" y="-179832"/>
            <a:ext cx="15087600" cy="139903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Determining the Square Root of a Whole </a:t>
            </a:r>
            <a:r>
              <a:rPr lang="en-US" sz="2800" b="1" dirty="0" smtClean="0"/>
              <a:t>Number</a:t>
            </a:r>
            <a:endParaRPr lang="en-US" sz="2800" b="1" dirty="0"/>
          </a:p>
        </p:txBody>
      </p:sp>
      <p:pic>
        <p:nvPicPr>
          <p:cNvPr id="2" name="Picture 1" descr="Screen Shot 2013-11-03 at 7.3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915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46661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04800" y="-179832"/>
            <a:ext cx="15087600" cy="139903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Determining the Square Root of a Whole </a:t>
            </a:r>
            <a:r>
              <a:rPr lang="en-US" sz="2800" b="1" dirty="0" smtClean="0"/>
              <a:t>Number</a:t>
            </a:r>
            <a:endParaRPr lang="en-US" sz="2800" b="1" dirty="0"/>
          </a:p>
        </p:txBody>
      </p:sp>
      <p:pic>
        <p:nvPicPr>
          <p:cNvPr id="4" name="Picture 3" descr="Screen Shot 2013-11-03 at 7.3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6477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11003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halkboard"/>
                <a:cs typeface="Chalkboard"/>
              </a:rPr>
              <a:t>PERFECT CUBE</a:t>
            </a:r>
            <a:endParaRPr lang="en-US" sz="40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whole number that can be </a:t>
            </a:r>
            <a:r>
              <a:rPr lang="en-US" dirty="0" smtClean="0"/>
              <a:t>represented as </a:t>
            </a:r>
            <a:r>
              <a:rPr lang="en-US" dirty="0"/>
              <a:t>the volume of a cube with a </a:t>
            </a:r>
            <a:r>
              <a:rPr lang="en-US" dirty="0" smtClean="0"/>
              <a:t>whole number </a:t>
            </a:r>
            <a:r>
              <a:rPr lang="en-US" dirty="0"/>
              <a:t>edge length is a </a:t>
            </a:r>
            <a:r>
              <a:rPr lang="en-US" u="sng" dirty="0">
                <a:solidFill>
                  <a:srgbClr val="FF5698"/>
                </a:solidFill>
              </a:rPr>
              <a:t>perfect cube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edge length of the cube is the </a:t>
            </a:r>
            <a:r>
              <a:rPr lang="en-US" u="sng" dirty="0">
                <a:solidFill>
                  <a:srgbClr val="FF5698"/>
                </a:solidFill>
              </a:rPr>
              <a:t>cube </a:t>
            </a:r>
            <a:r>
              <a:rPr lang="en-US" u="sng" dirty="0" smtClean="0">
                <a:solidFill>
                  <a:srgbClr val="FF5698"/>
                </a:solidFill>
              </a:rPr>
              <a:t>root</a:t>
            </a:r>
            <a:r>
              <a:rPr lang="en-US" dirty="0" smtClean="0"/>
              <a:t> of </a:t>
            </a:r>
            <a:r>
              <a:rPr lang="en-US" dirty="0"/>
              <a:t>the volume of the cube.</a:t>
            </a:r>
          </a:p>
        </p:txBody>
      </p:sp>
    </p:spTree>
    <p:extLst>
      <p:ext uri="{BB962C8B-B14F-4D97-AF65-F5344CB8AC3E}">
        <p14:creationId xmlns:p14="http://schemas.microsoft.com/office/powerpoint/2010/main" val="3167513305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halkboard"/>
                <a:cs typeface="Chalkboard"/>
              </a:rPr>
              <a:t>PERFECT CUBE</a:t>
            </a:r>
            <a:endParaRPr lang="en-US" sz="40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4" name="Content Placeholder 3" descr="Screen Shot 2013-11-03 at 7.36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69" r="-26469"/>
          <a:stretch>
            <a:fillRect/>
          </a:stretch>
        </p:blipFill>
        <p:spPr>
          <a:xfrm>
            <a:off x="1447800" y="1447800"/>
            <a:ext cx="6553200" cy="3200400"/>
          </a:xfrm>
        </p:spPr>
      </p:pic>
      <p:pic>
        <p:nvPicPr>
          <p:cNvPr id="6" name="Picture 5" descr="Screen Shot 2013-11-03 at 7.3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181600"/>
            <a:ext cx="5384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91164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Calculator Command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CUBE ROOT</a:t>
            </a: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 smtClean="0"/>
              <a:t>Press  </a:t>
            </a:r>
            <a:r>
              <a:rPr lang="en-US" sz="6000" dirty="0" smtClean="0">
                <a:solidFill>
                  <a:srgbClr val="FFFF00"/>
                </a:solidFill>
              </a:rPr>
              <a:t>math </a:t>
            </a:r>
            <a:r>
              <a:rPr lang="en-US" dirty="0" smtClean="0"/>
              <a:t> then choose #4 </a:t>
            </a:r>
            <a:endParaRPr lang="en-US" sz="5000" b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8363"/>
      </p:ext>
    </p:extLst>
  </p:cSld>
  <p:clrMapOvr>
    <a:masterClrMapping/>
  </p:clrMapOvr>
  <p:transition xmlns:p14="http://schemas.microsoft.com/office/powerpoint/2010/main" spd="slow"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04800" y="-179832"/>
            <a:ext cx="15087600" cy="139903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Determining the </a:t>
            </a:r>
            <a:r>
              <a:rPr lang="en-US" sz="2800" b="1" dirty="0" smtClean="0"/>
              <a:t>Cube </a:t>
            </a:r>
            <a:r>
              <a:rPr lang="en-US" sz="2800" b="1" dirty="0"/>
              <a:t>Root of a Whole </a:t>
            </a:r>
            <a:r>
              <a:rPr lang="en-US" sz="2800" b="1" dirty="0" smtClean="0"/>
              <a:t>Number</a:t>
            </a:r>
            <a:endParaRPr lang="en-US" sz="2800" b="1" dirty="0"/>
          </a:p>
        </p:txBody>
      </p:sp>
      <p:pic>
        <p:nvPicPr>
          <p:cNvPr id="4" name="Picture 3" descr="Screen Shot 2013-11-03 at 7.40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305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8743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04800" y="-179832"/>
            <a:ext cx="15087600" cy="139903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Determining the </a:t>
            </a:r>
            <a:r>
              <a:rPr lang="en-US" sz="2800" b="1" dirty="0" smtClean="0"/>
              <a:t>Cube </a:t>
            </a:r>
            <a:r>
              <a:rPr lang="en-US" sz="2800" b="1" dirty="0"/>
              <a:t>Root of a Whole </a:t>
            </a:r>
            <a:r>
              <a:rPr lang="en-US" sz="2800" b="1" dirty="0" smtClean="0"/>
              <a:t>Number</a:t>
            </a:r>
            <a:endParaRPr lang="en-US" sz="2800" b="1" dirty="0"/>
          </a:p>
        </p:txBody>
      </p:sp>
      <p:pic>
        <p:nvPicPr>
          <p:cNvPr id="2" name="Picture 1" descr="Screen Shot 2013-11-03 at 7.4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8001000" cy="47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4096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r>
              <a:rPr lang="en-US" dirty="0" smtClean="0"/>
              <a:t>Example3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6006"/>
            <a:ext cx="8534400" cy="117043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Using Roots to Solve a Problem</a:t>
            </a:r>
          </a:p>
        </p:txBody>
      </p:sp>
      <p:pic>
        <p:nvPicPr>
          <p:cNvPr id="4" name="Picture 3" descr="Screen Shot 2013-11-03 at 7.4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7562"/>
            <a:ext cx="7848600" cy="5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78054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Exercises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# 4-18 on pages 146-147.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06953"/>
      </p:ext>
    </p:extLst>
  </p:cSld>
  <p:clrMapOvr>
    <a:masterClrMapping/>
  </p:clrMapOvr>
  <p:transition xmlns:p14="http://schemas.microsoft.com/office/powerpoint/2010/main" spd="slow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3.1 &amp; 3.2  Specific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Determine </a:t>
            </a:r>
            <a:r>
              <a:rPr lang="en-US" dirty="0"/>
              <a:t>the prime factors of a whole number.</a:t>
            </a:r>
          </a:p>
          <a:p>
            <a:r>
              <a:rPr lang="en-US" dirty="0" smtClean="0"/>
              <a:t>Explain </a:t>
            </a:r>
            <a:r>
              <a:rPr lang="en-US" dirty="0"/>
              <a:t>why the numbers 0 and 1 have no prime factors.</a:t>
            </a:r>
          </a:p>
          <a:p>
            <a:r>
              <a:rPr lang="en-US" dirty="0" smtClean="0"/>
              <a:t>Determine</a:t>
            </a:r>
            <a:r>
              <a:rPr lang="en-US" dirty="0"/>
              <a:t>, using a variety of strategies, the greatest common factor or least common multiple of a set of whole numbers, and explain the process.</a:t>
            </a:r>
          </a:p>
          <a:p>
            <a:r>
              <a:rPr lang="en-US" dirty="0" smtClean="0"/>
              <a:t>Determine</a:t>
            </a:r>
            <a:r>
              <a:rPr lang="en-US" dirty="0"/>
              <a:t>, concretely, whether a given whole number is a perfect square, a perfect cube, or neither.</a:t>
            </a:r>
          </a:p>
          <a:p>
            <a:r>
              <a:rPr lang="en-US" dirty="0" smtClean="0"/>
              <a:t>Determine</a:t>
            </a:r>
            <a:r>
              <a:rPr lang="en-US" dirty="0"/>
              <a:t>, using a variety of strategies, the square root of a perfect square, and explain the process.</a:t>
            </a:r>
          </a:p>
          <a:p>
            <a:r>
              <a:rPr lang="en-US" dirty="0" smtClean="0"/>
              <a:t>Determine</a:t>
            </a:r>
            <a:r>
              <a:rPr lang="en-US" dirty="0"/>
              <a:t>, using a variety of strategies, the cube root of a perfect cube, and explain the process.</a:t>
            </a:r>
          </a:p>
          <a:p>
            <a:r>
              <a:rPr lang="en-US" dirty="0" smtClean="0"/>
              <a:t>Solve </a:t>
            </a:r>
            <a:r>
              <a:rPr lang="en-US" dirty="0"/>
              <a:t>problems that involve prime factors, greatest common factors, least common multiples, square roots, or cube roots.</a:t>
            </a: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0510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3 at 8.1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8229600" cy="1399032"/>
          </a:xfrm>
          <a:prstGeom prst="rect">
            <a:avLst/>
          </a:prstGeom>
        </p:spPr>
        <p:txBody>
          <a:bodyPr/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Practice Exercises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7641948"/>
      </p:ext>
    </p:extLst>
  </p:cSld>
  <p:clrMapOvr>
    <a:masterClrMapping/>
  </p:clrMapOvr>
  <p:transition xmlns:p14="http://schemas.microsoft.com/office/powerpoint/2010/main" spd="slow">
    <p:pull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8.2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" y="259"/>
            <a:ext cx="4401333" cy="6858000"/>
          </a:xfrm>
          <a:prstGeom prst="rect">
            <a:avLst/>
          </a:prstGeom>
        </p:spPr>
      </p:pic>
      <p:pic>
        <p:nvPicPr>
          <p:cNvPr id="3" name="Picture 2" descr="Screen Shot 2013-11-03 at 8.20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12" y="0"/>
            <a:ext cx="4889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73521"/>
      </p:ext>
    </p:extLst>
  </p:cSld>
  <p:clrMapOvr>
    <a:masterClrMapping/>
  </p:clrMapOvr>
  <p:transition xmlns:p14="http://schemas.microsoft.com/office/powerpoint/2010/main" spd="slow">
    <p:pull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3 at 8.2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87" y="259"/>
            <a:ext cx="5073908" cy="6858000"/>
          </a:xfrm>
          <a:prstGeom prst="rect">
            <a:avLst/>
          </a:prstGeom>
        </p:spPr>
      </p:pic>
      <p:pic>
        <p:nvPicPr>
          <p:cNvPr id="5" name="Picture 4" descr="Screen Shot 2013-11-03 at 8.20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8537"/>
      </p:ext>
    </p:extLst>
  </p:cSld>
  <p:clrMapOvr>
    <a:masterClrMapping/>
  </p:clrMapOvr>
  <p:transition xmlns:p14="http://schemas.microsoft.com/office/powerpoint/2010/main" spd="slow">
    <p:pull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Checkpoint!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diagram in your notebook on page 148.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27660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Homework!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24400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Answer ASSESS YOUR UNDERTSANDING questions 1-10  in your notebook on page 149.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70368"/>
      </p:ext>
    </p:extLst>
  </p:cSld>
  <p:clrMapOvr>
    <a:masterClrMapping/>
  </p:clrMapOvr>
  <p:transition xmlns:p14="http://schemas.microsoft.com/office/powerpoint/2010/main" spd="slow">
    <p:pull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10968"/>
            <a:ext cx="8229600" cy="1399032"/>
          </a:xfrm>
        </p:spPr>
        <p:txBody>
          <a:bodyPr/>
          <a:lstStyle/>
          <a:p>
            <a:r>
              <a:rPr lang="en-US" b="1" dirty="0" smtClean="0"/>
              <a:t>EXTRA LESSON – CUBE ROOT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78798"/>
      </p:ext>
    </p:extLst>
  </p:cSld>
  <p:clrMapOvr>
    <a:masterClrMapping/>
  </p:clrMapOvr>
  <p:transition xmlns:p14="http://schemas.microsoft.com/office/powerpoint/2010/main" spd="slow">
    <p:pull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234440"/>
            <a:ext cx="6972300" cy="397764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Objective:</a:t>
            </a:r>
            <a:r>
              <a:rPr lang="en-US" sz="2400" dirty="0" smtClean="0">
                <a:solidFill>
                  <a:schemeClr val="tx1"/>
                </a:solidFill>
              </a:rPr>
              <a:t> You will be able to determine if a number is a perfect cube and to find the cube root of a number that is a perfect cube.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8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38404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Remember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 cube is a three dimensional prism with 6 square faces; so all sides are congruent and all angles are right angles.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971800" y="4526280"/>
            <a:ext cx="800100" cy="96012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Squares and Cubes: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Similarities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All sides congruent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All angles 90 degrees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Differences: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Square is 2 dimensional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Cube is 3 dimensional</a:t>
            </a:r>
            <a:r>
              <a:rPr lang="en-US" sz="2400" dirty="0" smtClean="0"/>
              <a:t> </a:t>
            </a:r>
            <a:r>
              <a:rPr lang="en-US" sz="2400" dirty="0"/>
              <a:t>that number’s square root.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6400800" y="2743200"/>
            <a:ext cx="1143000" cy="1440180"/>
          </a:xfrm>
          <a:prstGeom prst="cube">
            <a:avLst>
              <a:gd name="adj" fmla="val 0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5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Remember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number is a </a:t>
            </a:r>
            <a:r>
              <a:rPr lang="en-US" sz="2400" b="1" dirty="0">
                <a:solidFill>
                  <a:schemeClr val="tx1"/>
                </a:solidFill>
              </a:rPr>
              <a:t>perfect square </a:t>
            </a:r>
            <a:r>
              <a:rPr lang="en-US" sz="2400" dirty="0">
                <a:solidFill>
                  <a:schemeClr val="tx1"/>
                </a:solidFill>
              </a:rPr>
              <a:t>if you can take that many </a:t>
            </a:r>
            <a:r>
              <a:rPr lang="en-US" sz="2400" b="1" dirty="0">
                <a:solidFill>
                  <a:schemeClr val="tx1"/>
                </a:solidFill>
              </a:rPr>
              <a:t>1 x 1 unit squares </a:t>
            </a:r>
            <a:r>
              <a:rPr lang="en-US" sz="2400" dirty="0">
                <a:solidFill>
                  <a:schemeClr val="tx1"/>
                </a:solidFill>
              </a:rPr>
              <a:t>and form them into a </a:t>
            </a:r>
            <a:r>
              <a:rPr lang="en-US" sz="2400" b="1" dirty="0">
                <a:solidFill>
                  <a:schemeClr val="tx1"/>
                </a:solidFill>
              </a:rPr>
              <a:t>square</a:t>
            </a:r>
            <a:r>
              <a:rPr lang="en-US" sz="2400" dirty="0">
                <a:solidFill>
                  <a:schemeClr val="tx1"/>
                </a:solidFill>
              </a:rPr>
              <a:t>.  T</a:t>
            </a:r>
            <a:r>
              <a:rPr lang="en-US" sz="2400" dirty="0" smtClean="0">
                <a:solidFill>
                  <a:schemeClr val="tx1"/>
                </a:solidFill>
              </a:rPr>
              <a:t>he </a:t>
            </a:r>
            <a:r>
              <a:rPr lang="en-US" sz="2400" dirty="0">
                <a:solidFill>
                  <a:schemeClr val="tx1"/>
                </a:solidFill>
              </a:rPr>
              <a:t>side length of the </a:t>
            </a:r>
            <a:r>
              <a:rPr lang="en-US" sz="2400" b="1" dirty="0">
                <a:solidFill>
                  <a:schemeClr val="tx1"/>
                </a:solidFill>
              </a:rPr>
              <a:t>square</a:t>
            </a:r>
            <a:r>
              <a:rPr lang="en-US" sz="2400" dirty="0">
                <a:solidFill>
                  <a:schemeClr val="tx1"/>
                </a:solidFill>
              </a:rPr>
              <a:t> you form is that number’s </a:t>
            </a:r>
            <a:r>
              <a:rPr lang="en-US" sz="2400" b="1" dirty="0">
                <a:solidFill>
                  <a:schemeClr val="tx1"/>
                </a:solidFill>
              </a:rPr>
              <a:t>square root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7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i="1" dirty="0" smtClean="0">
              <a:solidFill>
                <a:schemeClr val="tx1"/>
              </a:solidFill>
            </a:endParaRP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number is a </a:t>
            </a:r>
            <a:r>
              <a:rPr lang="en-US" sz="2400" b="1" dirty="0">
                <a:solidFill>
                  <a:schemeClr val="tx1"/>
                </a:solidFill>
              </a:rPr>
              <a:t>perfect </a:t>
            </a:r>
            <a:r>
              <a:rPr lang="en-US" sz="2400" b="1" dirty="0" smtClean="0">
                <a:solidFill>
                  <a:schemeClr val="tx1"/>
                </a:solidFill>
              </a:rPr>
              <a:t>cube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if you can take that many 1 x 1 </a:t>
            </a:r>
            <a:r>
              <a:rPr lang="en-US" sz="2400" dirty="0" smtClean="0">
                <a:solidFill>
                  <a:schemeClr val="tx1"/>
                </a:solidFill>
              </a:rPr>
              <a:t>x 1 unit cubes </a:t>
            </a:r>
            <a:r>
              <a:rPr lang="en-US" sz="2400" dirty="0">
                <a:solidFill>
                  <a:schemeClr val="tx1"/>
                </a:solidFill>
              </a:rPr>
              <a:t>and form them into a </a:t>
            </a:r>
            <a:r>
              <a:rPr lang="en-US" sz="2400" dirty="0" smtClean="0">
                <a:solidFill>
                  <a:schemeClr val="tx1"/>
                </a:solidFill>
              </a:rPr>
              <a:t>cube.  </a:t>
            </a: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he </a:t>
            </a:r>
            <a:r>
              <a:rPr lang="en-US" sz="2400" dirty="0">
                <a:solidFill>
                  <a:schemeClr val="tx1"/>
                </a:solidFill>
              </a:rPr>
              <a:t>side length of </a:t>
            </a:r>
            <a:r>
              <a:rPr lang="en-US" sz="2400" dirty="0" smtClean="0">
                <a:solidFill>
                  <a:schemeClr val="tx1"/>
                </a:solidFill>
              </a:rPr>
              <a:t>the cube you form is that number’s </a:t>
            </a:r>
            <a:r>
              <a:rPr lang="en-US" sz="2400" b="1" dirty="0" smtClean="0">
                <a:solidFill>
                  <a:schemeClr val="tx1"/>
                </a:solidFill>
              </a:rPr>
              <a:t>cube root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/>
              <a:t>is </a:t>
            </a:r>
            <a:r>
              <a:rPr lang="en-US" sz="2400" dirty="0"/>
              <a:t>that number’s square root.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4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1242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3.1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5830981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/>
          <p:cNvSpPr/>
          <p:nvPr/>
        </p:nvSpPr>
        <p:spPr>
          <a:xfrm>
            <a:off x="4000500" y="466344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228850" y="4659085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3086100" y="4659085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4972050" y="324721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4114800" y="324721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Is 8 a perfect cube?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/>
              <a:t>that </a:t>
            </a:r>
            <a:r>
              <a:rPr lang="en-US" sz="2400" dirty="0"/>
              <a:t>number’s square root.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400300" y="3216728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4914900" y="466344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3257550" y="3234145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3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2550886" y="30294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2971800" y="30294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4000500" y="466344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228850" y="4659085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3086100" y="4659085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i="1" dirty="0" smtClean="0">
              <a:solidFill>
                <a:schemeClr val="tx1"/>
              </a:solidFill>
            </a:endParaRP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dirty="0" smtClean="0"/>
              <a:t>that.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400300" y="320149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4914900" y="466344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2836636" y="320149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8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2971800" y="355201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2550886" y="30294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2971800" y="30294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2550886" y="33723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400300" y="37152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2828472" y="37152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i="1" dirty="0" smtClean="0">
              <a:solidFill>
                <a:schemeClr val="tx1"/>
              </a:solidFill>
            </a:endParaRP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dirty="0" smtClean="0"/>
              <a:t>that.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400300" y="320149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2836636" y="320149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2971800" y="355201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2550886" y="30294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2971800" y="30294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2550886" y="33723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400300" y="37152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2828472" y="3715294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8 is a perfect cube and its cube root is 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400300" y="320149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2836636" y="320149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/>
          <p:cNvSpPr/>
          <p:nvPr/>
        </p:nvSpPr>
        <p:spPr>
          <a:xfrm>
            <a:off x="6858000" y="4347755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824844" y="4300948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5372100" y="4347755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Is 5 a perfect cube?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1761671" y="4347755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4000500" y="4353197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3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1761671" y="4347755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1761671" y="384048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229757" y="4353197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1662793" y="452628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2229757" y="384048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Is 5 a perfect cube?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2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2400300" y="2331720"/>
            <a:ext cx="4800600" cy="3703320"/>
          </a:xfrm>
          <a:prstGeom prst="cube">
            <a:avLst>
              <a:gd name="adj" fmla="val 19827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               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		 </a:t>
            </a:r>
            <a:r>
              <a:rPr lang="en-US" sz="2400" b="1" dirty="0" smtClean="0">
                <a:solidFill>
                  <a:schemeClr val="tx1"/>
                </a:solidFill>
              </a:rPr>
              <a:t>Three Dimensions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Perfect Cube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Volume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7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2971800" y="4637316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2550886" y="411480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2971800" y="411480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2550886" y="445770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400300" y="480060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2828472" y="480060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Perfect Cube: 8		Cube Root 2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Volume: 8 units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 		Side Length: 2 units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2400300" y="4286796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2836636" y="4286796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1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25896"/>
              </p:ext>
            </p:extLst>
          </p:nvPr>
        </p:nvGraphicFramePr>
        <p:xfrm>
          <a:off x="914401" y="1209877"/>
          <a:ext cx="7315201" cy="527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4"/>
                <a:gridCol w="1911927"/>
                <a:gridCol w="1995055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x 2 x 2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63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3657600" y="4800600"/>
            <a:ext cx="571500" cy="68580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Perfect Cube: 		Cube Root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Volume:   units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 		Side Length:   units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halkboard"/>
                <a:cs typeface="Chalkboard"/>
              </a:rPr>
              <a:t>PRIME FACTORIZATION</a:t>
            </a:r>
            <a:endParaRPr lang="en-US" sz="40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</a:t>
            </a:r>
            <a:r>
              <a:rPr lang="en-US" sz="4000" b="1" dirty="0">
                <a:solidFill>
                  <a:srgbClr val="FF88BA"/>
                </a:solidFill>
              </a:rPr>
              <a:t>prime factorization of a</a:t>
            </a:r>
          </a:p>
          <a:p>
            <a:pPr marL="64008" indent="0" algn="ctr">
              <a:buNone/>
            </a:pPr>
            <a:r>
              <a:rPr lang="en-US" sz="4000" b="1" dirty="0">
                <a:solidFill>
                  <a:srgbClr val="FF88BA"/>
                </a:solidFill>
              </a:rPr>
              <a:t>natural number </a:t>
            </a:r>
            <a:r>
              <a:rPr lang="en-US" sz="4000" dirty="0"/>
              <a:t>is the number</a:t>
            </a:r>
          </a:p>
          <a:p>
            <a:pPr marL="64008" indent="0" algn="ctr">
              <a:buNone/>
            </a:pPr>
            <a:r>
              <a:rPr lang="en-US" sz="4000" dirty="0"/>
              <a:t>written as a product of its</a:t>
            </a:r>
          </a:p>
          <a:p>
            <a:pPr marL="64008" indent="0" algn="ctr">
              <a:buNone/>
            </a:pPr>
            <a:r>
              <a:rPr lang="es-ES_tradnl" sz="4000" dirty="0"/>
              <a:t>prime </a:t>
            </a:r>
            <a:r>
              <a:rPr lang="es-ES_tradnl" sz="4000" dirty="0" err="1"/>
              <a:t>factors</a:t>
            </a:r>
            <a:r>
              <a:rPr lang="es-ES_tradnl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717207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080332"/>
              </p:ext>
            </p:extLst>
          </p:nvPr>
        </p:nvGraphicFramePr>
        <p:xfrm>
          <a:off x="914401" y="1209877"/>
          <a:ext cx="7315201" cy="527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4"/>
                <a:gridCol w="1911927"/>
                <a:gridCol w="1995055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x 1 x 1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x 2 x 2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19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3486150" y="4219303"/>
            <a:ext cx="1428750" cy="1541417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Perfect Cube: 		Cube Root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Volume:   units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 		Side Length:   units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9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59409"/>
              </p:ext>
            </p:extLst>
          </p:nvPr>
        </p:nvGraphicFramePr>
        <p:xfrm>
          <a:off x="914401" y="1209877"/>
          <a:ext cx="7315201" cy="527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4"/>
                <a:gridCol w="1911927"/>
                <a:gridCol w="1995055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27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27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17295"/>
              </p:ext>
            </p:extLst>
          </p:nvPr>
        </p:nvGraphicFramePr>
        <p:xfrm>
          <a:off x="914401" y="1209877"/>
          <a:ext cx="7315201" cy="527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4"/>
                <a:gridCol w="1911927"/>
                <a:gridCol w="1995055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27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27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4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22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28394"/>
              </p:ext>
            </p:extLst>
          </p:nvPr>
        </p:nvGraphicFramePr>
        <p:xfrm>
          <a:off x="914401" y="1209877"/>
          <a:ext cx="7315201" cy="527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4"/>
                <a:gridCol w="1911927"/>
                <a:gridCol w="1995055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27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27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4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4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02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62639"/>
              </p:ext>
            </p:extLst>
          </p:nvPr>
        </p:nvGraphicFramePr>
        <p:xfrm>
          <a:off x="914401" y="1209877"/>
          <a:ext cx="7315201" cy="527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4"/>
                <a:gridCol w="1911927"/>
                <a:gridCol w="1995055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27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27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4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4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64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80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31783"/>
              </p:ext>
            </p:extLst>
          </p:nvPr>
        </p:nvGraphicFramePr>
        <p:xfrm>
          <a:off x="914401" y="1209877"/>
          <a:ext cx="7315201" cy="527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4"/>
                <a:gridCol w="1911927"/>
                <a:gridCol w="1995055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27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27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4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4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64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64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6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89041"/>
              </p:ext>
            </p:extLst>
          </p:nvPr>
        </p:nvGraphicFramePr>
        <p:xfrm>
          <a:off x="914401" y="1209877"/>
          <a:ext cx="7315201" cy="527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4"/>
                <a:gridCol w="1911927"/>
                <a:gridCol w="1995055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27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27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4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4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64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64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r>
                        <a:rPr lang="en-US" sz="2900" dirty="0" smtClean="0"/>
                        <a:t>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5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84143"/>
              </p:ext>
            </p:extLst>
          </p:nvPr>
        </p:nvGraphicFramePr>
        <p:xfrm>
          <a:off x="914401" y="1209877"/>
          <a:ext cx="7315201" cy="556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2057400"/>
                <a:gridCol w="1776846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 of cube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of cube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27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27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4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4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64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64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r>
                        <a:rPr lang="en-US" sz="2900" dirty="0" smtClean="0"/>
                        <a:t>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10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46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920285"/>
              </p:ext>
            </p:extLst>
          </p:nvPr>
        </p:nvGraphicFramePr>
        <p:xfrm>
          <a:off x="914401" y="1209877"/>
          <a:ext cx="7315201" cy="556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2057400"/>
                <a:gridCol w="1776846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 of cube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of cube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27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27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4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4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64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64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r>
                        <a:rPr lang="en-US" sz="2900" dirty="0" smtClean="0"/>
                        <a:t>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10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10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86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8229600" cy="139903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Prime Factorization Quiz Online</a:t>
            </a:r>
            <a:br>
              <a:rPr lang="en-US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 </a:t>
            </a:r>
            <a:endParaRPr lang="en-US" b="1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524000"/>
            <a:ext cx="8229600" cy="139903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 Math" pitchFamily="18" charset="0"/>
                <a:ea typeface="Cambria Math" pitchFamily="18" charset="0"/>
                <a:hlinkClick r:id="rId2"/>
              </a:rPr>
              <a:t>Prime Factorization Lecture</a:t>
            </a:r>
            <a:b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 Math" pitchFamily="18" charset="0"/>
                <a:ea typeface="Cambria Math" pitchFamily="18" charset="0"/>
                <a:hlinkClick r:id="rId2"/>
              </a:rPr>
            </a:b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 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000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72125"/>
              </p:ext>
            </p:extLst>
          </p:nvPr>
        </p:nvGraphicFramePr>
        <p:xfrm>
          <a:off x="914401" y="1209877"/>
          <a:ext cx="7315201" cy="556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2057400"/>
                <a:gridCol w="1776846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 of cube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of cube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27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27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4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4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64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64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r>
                        <a:rPr lang="en-US" sz="2900" dirty="0" smtClean="0"/>
                        <a:t>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10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10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1000 u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49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12123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86716"/>
              </p:ext>
            </p:extLst>
          </p:nvPr>
        </p:nvGraphicFramePr>
        <p:xfrm>
          <a:off x="914401" y="1209877"/>
          <a:ext cx="7315201" cy="556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2057400"/>
                <a:gridCol w="1776846"/>
                <a:gridCol w="1995055"/>
              </a:tblGrid>
              <a:tr h="1590587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Side Length of cube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Operation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Volume of cube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Perfect Cube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 unit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1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8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3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27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27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4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4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64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64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r>
                        <a:rPr lang="en-US" sz="2900" dirty="0" smtClean="0"/>
                        <a:t> units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S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</a:tr>
              <a:tr h="614570"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10 units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10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1000 u</a:t>
                      </a:r>
                      <a:r>
                        <a:rPr lang="en-US" sz="2900" baseline="30000" dirty="0" smtClean="0"/>
                        <a:t>3</a:t>
                      </a:r>
                      <a:endParaRPr lang="en-US" sz="29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en-US" sz="2900" dirty="0" smtClean="0"/>
                        <a:t>1000</a:t>
                      </a:r>
                      <a:endParaRPr lang="en-US" sz="29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16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8700" y="1920240"/>
                <a:ext cx="6972300" cy="4526280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Square Root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=""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√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600200"/>
                <a:ext cx="6972300" cy="37719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30" t="-801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1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8700" y="1920240"/>
                <a:ext cx="6972300" cy="4526280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Square Root		Cube Root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=""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√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			</a:t>
                </a:r>
                <a:r>
                  <a:rPr lang="en-US" sz="40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=""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∛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600200"/>
                <a:ext cx="6972300" cy="37719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30" t="-801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8700" y="1920240"/>
                <a:ext cx="6972300" cy="4526280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Square Root		Cube Root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=""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√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			</a:t>
                </a:r>
                <a:r>
                  <a:rPr lang="en-US" sz="40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=""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∛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600200"/>
                <a:ext cx="6972300" cy="37719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30" t="-801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4183380"/>
            <a:ext cx="1028700" cy="116586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2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8700" y="1920240"/>
                <a:ext cx="6972300" cy="4526280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Square Root		Cube Root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=""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√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			</a:t>
                </a:r>
                <a:r>
                  <a:rPr lang="en-US" sz="40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=""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∛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600200"/>
                <a:ext cx="6972300" cy="37719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30" t="-801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4183380"/>
            <a:ext cx="1028700" cy="116586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4629150" y="3977640"/>
            <a:ext cx="1314450" cy="1508760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9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8700" y="1920240"/>
                <a:ext cx="6972300" cy="4526280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Practice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=""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∛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64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600200"/>
                <a:ext cx="6972300" cy="37719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30" t="-801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7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920240"/>
            <a:ext cx="6972300" cy="4526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Practice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Is 827 a perfect cube?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548640"/>
            <a:ext cx="6972300" cy="96012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Perfect Cubes and Cube Roots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3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234440"/>
            <a:ext cx="6972300" cy="397764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Conclusion:</a:t>
            </a:r>
            <a:r>
              <a:rPr lang="en-US" sz="2400" dirty="0" smtClean="0">
                <a:solidFill>
                  <a:schemeClr val="tx1"/>
                </a:solidFill>
              </a:rPr>
              <a:t> You can now determine if a number is a perfect cube and find the cube root of a number that is a perfect cube.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2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4" name="Picture 3" descr="Screen Shot 2013-10-29 at 10.23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4940"/>
            <a:ext cx="8509000" cy="49001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04800" y="-179832"/>
            <a:ext cx="15087600" cy="139903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Determining the Prime Factors of a Whole Number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1312647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179832"/>
            <a:ext cx="15087600" cy="139903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Determining the Prime Factors of a Whole Number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720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5" name="Picture 4" descr="Screen Shot 2013-10-29 at 10.2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4" y="1752600"/>
            <a:ext cx="818573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52526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11733</TotalTime>
  <Words>1498</Words>
  <Application>Microsoft Macintosh PowerPoint</Application>
  <PresentationFormat>On-screen Show (4:3)</PresentationFormat>
  <Paragraphs>456</Paragraphs>
  <Slides>78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Verve</vt:lpstr>
      <vt:lpstr>math 10 plus </vt:lpstr>
      <vt:lpstr>Table of Contents   </vt:lpstr>
      <vt:lpstr>3.1 &amp; 3.2 Curriculum Outcome</vt:lpstr>
      <vt:lpstr>3.1 &amp; 3.2  Specific Outcomes</vt:lpstr>
      <vt:lpstr>Lesson 3.1   </vt:lpstr>
      <vt:lpstr>PRIME FACTORIZATION</vt:lpstr>
      <vt:lpstr>Prime Factorization Quiz Online  </vt:lpstr>
      <vt:lpstr>Determining the Prime Factors of a Whole Number</vt:lpstr>
      <vt:lpstr>Determining the Prime Factors of a Whole Number</vt:lpstr>
      <vt:lpstr>GREATEST COMMON FACTOR</vt:lpstr>
      <vt:lpstr>Greatest Common Factor Quiz Online</vt:lpstr>
      <vt:lpstr>Determining the Greatest Common Factor</vt:lpstr>
      <vt:lpstr>Determining the Greatest Common Factor</vt:lpstr>
      <vt:lpstr>Determining the Greatest Common Factor</vt:lpstr>
      <vt:lpstr>LEAST COMMON MULTIPLE</vt:lpstr>
      <vt:lpstr>Least Common Multiple Game HG</vt:lpstr>
      <vt:lpstr>Determining the Least Common Multiple</vt:lpstr>
      <vt:lpstr>Determining the Least Common Multiple</vt:lpstr>
      <vt:lpstr>Solving Problems that Involve Greatest Common Factor and Least Common Multiple</vt:lpstr>
      <vt:lpstr>Solving Problems that Involve Greatest Common Factor and Least Common Multiple</vt:lpstr>
      <vt:lpstr>Solving Problems that Involve Greatest Common Factor and Least Common Multiple</vt:lpstr>
      <vt:lpstr>Solving Problems that Involve Greatest Common Factor and Least Common Multiple</vt:lpstr>
      <vt:lpstr>Solving Problems that Involve Greatest Common Factor and Least Common Multiple</vt:lpstr>
      <vt:lpstr>PRACTICE EXERCISES</vt:lpstr>
      <vt:lpstr>Lesson 3.2   </vt:lpstr>
      <vt:lpstr>Key Terms</vt:lpstr>
      <vt:lpstr>Key Terms</vt:lpstr>
      <vt:lpstr>PERFECT SQUARE</vt:lpstr>
      <vt:lpstr>PERFECT SQUARE</vt:lpstr>
      <vt:lpstr>Calculator Command</vt:lpstr>
      <vt:lpstr>Determining the Square Root of a Whole Number</vt:lpstr>
      <vt:lpstr>Determining the Square Root of a Whole Number</vt:lpstr>
      <vt:lpstr>PERFECT CUBE</vt:lpstr>
      <vt:lpstr>PERFECT CUBE</vt:lpstr>
      <vt:lpstr>Calculator Command</vt:lpstr>
      <vt:lpstr>Determining the Cube Root of a Whole Number</vt:lpstr>
      <vt:lpstr>Determining the Cube Root of a Whole Number</vt:lpstr>
      <vt:lpstr>Using Roots to Solve a Problem</vt:lpstr>
      <vt:lpstr>Practice Exercises</vt:lpstr>
      <vt:lpstr>PowerPoint Presentation</vt:lpstr>
      <vt:lpstr>PowerPoint Presentation</vt:lpstr>
      <vt:lpstr>PowerPoint Presentation</vt:lpstr>
      <vt:lpstr>Checkpoint!</vt:lpstr>
      <vt:lpstr>EXTRA LESSON – CUBE ROOT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can help ELLs students with limited math vocabulary improve in understanding and solving problems in Math</dc:title>
  <dc:creator>Ian</dc:creator>
  <cp:lastModifiedBy>mac apple</cp:lastModifiedBy>
  <cp:revision>199</cp:revision>
  <dcterms:created xsi:type="dcterms:W3CDTF">2012-06-29T13:55:48Z</dcterms:created>
  <dcterms:modified xsi:type="dcterms:W3CDTF">2013-11-03T12:29:08Z</dcterms:modified>
</cp:coreProperties>
</file>