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2"/>
  </p:notesMasterIdLst>
  <p:sldIdLst>
    <p:sldId id="256" r:id="rId2"/>
    <p:sldId id="285" r:id="rId3"/>
    <p:sldId id="284" r:id="rId4"/>
    <p:sldId id="283" r:id="rId5"/>
    <p:sldId id="286" r:id="rId6"/>
    <p:sldId id="288" r:id="rId7"/>
    <p:sldId id="287" r:id="rId8"/>
    <p:sldId id="309" r:id="rId9"/>
    <p:sldId id="291" r:id="rId10"/>
    <p:sldId id="292" r:id="rId11"/>
    <p:sldId id="293" r:id="rId12"/>
    <p:sldId id="294" r:id="rId13"/>
    <p:sldId id="297" r:id="rId14"/>
    <p:sldId id="298" r:id="rId15"/>
    <p:sldId id="299" r:id="rId16"/>
    <p:sldId id="300" r:id="rId17"/>
    <p:sldId id="301" r:id="rId18"/>
    <p:sldId id="304" r:id="rId19"/>
    <p:sldId id="305" r:id="rId20"/>
    <p:sldId id="306" r:id="rId21"/>
    <p:sldId id="307" r:id="rId22"/>
    <p:sldId id="303" r:id="rId23"/>
    <p:sldId id="308" r:id="rId24"/>
    <p:sldId id="295" r:id="rId25"/>
    <p:sldId id="270" r:id="rId26"/>
    <p:sldId id="271" r:id="rId27"/>
    <p:sldId id="272" r:id="rId28"/>
    <p:sldId id="279" r:id="rId29"/>
    <p:sldId id="280" r:id="rId30"/>
    <p:sldId id="281" r:id="rId31"/>
    <p:sldId id="302" r:id="rId32"/>
    <p:sldId id="264" r:id="rId33"/>
    <p:sldId id="265" r:id="rId34"/>
    <p:sldId id="266" r:id="rId35"/>
    <p:sldId id="267" r:id="rId36"/>
    <p:sldId id="289" r:id="rId37"/>
    <p:sldId id="290" r:id="rId38"/>
    <p:sldId id="310" r:id="rId39"/>
    <p:sldId id="311" r:id="rId40"/>
    <p:sldId id="26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440D4-2594-4640-9C82-648C5A6932E0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5107-84C5-4048-870E-AFBD51F4C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14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D60A99E-92C8-3C4A-9856-5DE8A59813F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CB58F94-C8D8-E840-B9EF-3B505CD44E1F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23958-7731-B54E-B159-25B065E2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RELATIONS AND FUNCTIONS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pic>
        <p:nvPicPr>
          <p:cNvPr id="4" name="Picture 4" descr="http://www.ltcconline.net/greenl/courses/154/systfunc/functn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5052">
            <a:off x="599193" y="3752497"/>
            <a:ext cx="2705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img.sparknotes.com/figures/4/4d7924c96427a340a0f1be4c7e650f7c/r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5684">
            <a:off x="5971823" y="3668233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59295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1" y="1939386"/>
            <a:ext cx="8425384" cy="4559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Example: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369017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1-12 at 9.1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98" y="535517"/>
            <a:ext cx="8171527" cy="5626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9770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1-12 at 9.18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5" y="241299"/>
            <a:ext cx="8661400" cy="6326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8483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7622" y="381000"/>
            <a:ext cx="8554156" cy="4648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endParaRPr lang="en-US" b="1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i="1" u="sng" dirty="0">
                <a:solidFill>
                  <a:schemeClr val="bg1"/>
                </a:solidFill>
              </a:rPr>
              <a:t>Relation</a:t>
            </a:r>
            <a:r>
              <a:rPr lang="en-US" b="1" dirty="0">
                <a:solidFill>
                  <a:schemeClr val="bg1"/>
                </a:solidFill>
              </a:rPr>
              <a:t> is a rule that produces one or more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output numbers for every valid input number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(x and y values may be repeated).</a:t>
            </a:r>
          </a:p>
          <a:p>
            <a:pPr algn="r" eaLnBrk="1" hangingPunct="1"/>
            <a:endParaRPr lang="en-US" b="1" dirty="0">
              <a:solidFill>
                <a:schemeClr val="bg1"/>
              </a:solidFill>
            </a:endParaRP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This represents only a relation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because the input value or 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x-value of 2 was used twice.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Therefore this relation is not a</a:t>
            </a:r>
          </a:p>
          <a:p>
            <a:pPr algn="r" eaLnBrk="1" hangingPunct="1"/>
            <a:r>
              <a:rPr lang="en-US" b="1" dirty="0">
                <a:solidFill>
                  <a:schemeClr val="bg1"/>
                </a:solidFill>
              </a:rPr>
              <a:t>Function.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5181600"/>
            <a:ext cx="6629400" cy="107791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 All functions are relations but not all relations are functions!</a:t>
            </a: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288" y="677334"/>
            <a:ext cx="3390978" cy="297744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288" y="3951463"/>
            <a:ext cx="3390978" cy="7842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678970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41148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Function</a:t>
            </a:r>
          </a:p>
          <a:p>
            <a:pPr algn="r" eaLnBrk="1" hangingPunct="1"/>
            <a:endParaRPr lang="en-US" b="1">
              <a:solidFill>
                <a:srgbClr val="000000"/>
              </a:solidFill>
            </a:endParaRPr>
          </a:p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X values are always located</a:t>
            </a:r>
          </a:p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    on the right and y values are </a:t>
            </a:r>
          </a:p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         on the left.</a:t>
            </a:r>
          </a:p>
          <a:p>
            <a:pPr algn="r" eaLnBrk="1" hangingPunct="1"/>
            <a:endParaRPr lang="en-US" b="1">
              <a:solidFill>
                <a:srgbClr val="000000"/>
              </a:solidFill>
            </a:endParaRPr>
          </a:p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They can be represented by</a:t>
            </a:r>
          </a:p>
          <a:p>
            <a:pPr algn="r" eaLnBrk="1" hangingPunct="1"/>
            <a:r>
              <a:rPr lang="en-US" b="1">
                <a:solidFill>
                  <a:srgbClr val="000000"/>
                </a:solidFill>
              </a:rPr>
              <a:t>words, symbols or numbers.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4800600"/>
            <a:ext cx="7120710" cy="8302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/>
              <a:t>This represents a function as every input value (x) has only been used once.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855663"/>
            <a:ext cx="3124200" cy="28940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429000"/>
            <a:ext cx="4572000" cy="914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528200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001000" cy="11430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Relations and functions can be shown many</a:t>
            </a:r>
          </a:p>
          <a:p>
            <a:pPr algn="ctr" eaLnBrk="1" hangingPunct="1"/>
            <a:r>
              <a:rPr lang="en-US" sz="2400" b="1"/>
              <a:t> different ways.</a:t>
            </a:r>
          </a:p>
          <a:p>
            <a:pPr algn="ctr" eaLnBrk="1" hangingPunct="1"/>
            <a:r>
              <a:rPr lang="en-US" sz="2400" b="1"/>
              <a:t>Are these relations or functions?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7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95400" y="2320925"/>
            <a:ext cx="914400" cy="3708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200400" y="2746375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905000" y="3048000"/>
            <a:ext cx="16002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828800" y="3810000"/>
            <a:ext cx="16764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905000" y="4495800"/>
            <a:ext cx="15240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905000" y="4267200"/>
            <a:ext cx="1600200" cy="99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486400" y="1371600"/>
            <a:ext cx="2362200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Function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&amp; 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267200" y="5791200"/>
            <a:ext cx="4191000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(1, 5), (2, 6), (3, 7), (4, 6)</a:t>
            </a:r>
          </a:p>
        </p:txBody>
      </p:sp>
    </p:spTree>
    <p:extLst>
      <p:ext uri="{BB962C8B-B14F-4D97-AF65-F5344CB8AC3E}">
        <p14:creationId xmlns="" xmlns:p14="http://schemas.microsoft.com/office/powerpoint/2010/main" val="4047351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utoUpdateAnimBg="0"/>
      <p:bldP spid="10247" grpId="0" animBg="1"/>
      <p:bldP spid="10248" grpId="0" animBg="1"/>
      <p:bldP spid="10249" grpId="0" animBg="1" autoUpdateAnimBg="0"/>
      <p:bldP spid="10250" grpId="0" animBg="1" autoUpdateAnimBg="0"/>
      <p:bldP spid="10251" grpId="0" animBg="1"/>
      <p:bldP spid="10252" grpId="0" animBg="1"/>
      <p:bldP spid="10253" grpId="0" animBg="1"/>
      <p:bldP spid="10254" grpId="0" animBg="1"/>
      <p:bldP spid="10256" grpId="0" animBg="1" autoUpdateAnimBg="0"/>
      <p:bldP spid="1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Are these relations or functions?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429000" y="2133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/>
              <a:t>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8191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7</a:t>
            </a:r>
          </a:p>
          <a:p>
            <a:pPr eaLnBrk="1" hangingPunct="1"/>
            <a:r>
              <a:rPr lang="en-US" sz="2800" b="1">
                <a:latin typeface="Times New Roman" charset="0"/>
              </a:rPr>
              <a:t>1	6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295400" y="2743200"/>
            <a:ext cx="914400" cy="267652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200400" y="2743200"/>
            <a:ext cx="914400" cy="2676525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3276600"/>
            <a:ext cx="16764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905000" y="4114800"/>
            <a:ext cx="152400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5000" y="3276600"/>
            <a:ext cx="15240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905000" y="3276600"/>
            <a:ext cx="1600200" cy="1600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029200" y="1539875"/>
            <a:ext cx="30480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 but a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Relation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941870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65" grpId="0" autoUpdateAnimBg="0"/>
      <p:bldP spid="15366" grpId="0" animBg="1"/>
      <p:bldP spid="15367" grpId="0" animBg="1"/>
      <p:bldP spid="15368" grpId="0" animBg="1" autoUpdateAnimBg="0"/>
      <p:bldP spid="15369" grpId="0" animBg="1" autoUpdateAnimBg="0"/>
      <p:bldP spid="15370" grpId="0" animBg="1"/>
      <p:bldP spid="15371" grpId="0" animBg="1"/>
      <p:bldP spid="15372" grpId="0" animBg="1"/>
      <p:bldP spid="15373" grpId="0" animBg="1"/>
      <p:bldP spid="1537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91600" cy="13716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dirty="0">
                <a:latin typeface="Times" charset="0"/>
              </a:rPr>
              <a:t>How about some more definitions? The </a:t>
            </a:r>
            <a:r>
              <a:rPr lang="en-US" b="1" u="sng" dirty="0">
                <a:solidFill>
                  <a:srgbClr val="004E47"/>
                </a:solidFill>
                <a:latin typeface="Times" charset="0"/>
              </a:rPr>
              <a:t>domain</a:t>
            </a:r>
            <a:r>
              <a:rPr lang="en-US" dirty="0">
                <a:latin typeface="Times" charset="0"/>
              </a:rPr>
              <a:t> is the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91600" cy="42672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1st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The </a:t>
            </a:r>
            <a:r>
              <a:rPr lang="en-US" sz="4000" b="1" u="sng" dirty="0">
                <a:solidFill>
                  <a:srgbClr val="DC0081"/>
                </a:solidFill>
                <a:latin typeface="Times" charset="0"/>
              </a:rPr>
              <a:t>range</a:t>
            </a:r>
            <a:r>
              <a:rPr lang="en-US" sz="4000" dirty="0">
                <a:latin typeface="Times" charset="0"/>
              </a:rPr>
              <a:t> is the 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2nd coordinates of the ordered pairs.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A </a:t>
            </a:r>
            <a:r>
              <a:rPr lang="en-US" sz="4000" b="1" u="sng" dirty="0">
                <a:solidFill>
                  <a:srgbClr val="114FFB"/>
                </a:solidFill>
                <a:latin typeface="Times" charset="0"/>
              </a:rPr>
              <a:t>relation</a:t>
            </a:r>
            <a:r>
              <a:rPr lang="en-US" sz="4000" dirty="0">
                <a:latin typeface="Times" charset="0"/>
              </a:rPr>
              <a:t> is a</a:t>
            </a:r>
          </a:p>
          <a:p>
            <a:pPr algn="ctr">
              <a:buFontTx/>
              <a:buNone/>
            </a:pPr>
            <a:r>
              <a:rPr lang="en-US" sz="4000" dirty="0">
                <a:latin typeface="Times" charset="0"/>
              </a:rPr>
              <a:t>set of ordered pairs.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59608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9812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relation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{(3,2), (1,6), (-2,0)}, 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find the domain and range.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17526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{3, 1, -2}</a:t>
            </a:r>
            <a:endParaRPr lang="en-US" sz="4000">
              <a:latin typeface="Times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chemeClr val="hlink"/>
                </a:solidFill>
                <a:latin typeface="Times" charset="0"/>
              </a:rPr>
              <a:t>{2, 6, 0}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054522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What would this be?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{(2,4), (3,-1), (0,-4)}</a:t>
            </a:r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1219200" y="3886200"/>
            <a:ext cx="6402388" cy="992188"/>
          </a:xfrm>
          <a:custGeom>
            <a:avLst/>
            <a:gdLst>
              <a:gd name="T0" fmla="*/ 847725 w 4033"/>
              <a:gd name="T1" fmla="*/ 990600 h 625"/>
              <a:gd name="T2" fmla="*/ 5553075 w 4033"/>
              <a:gd name="T3" fmla="*/ 990600 h 625"/>
              <a:gd name="T4" fmla="*/ 6400800 w 4033"/>
              <a:gd name="T5" fmla="*/ 0 h 625"/>
              <a:gd name="T6" fmla="*/ 0 w 4033"/>
              <a:gd name="T7" fmla="*/ 0 h 625"/>
              <a:gd name="T8" fmla="*/ 847725 w 4033"/>
              <a:gd name="T9" fmla="*/ 990600 h 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3" h="625">
                <a:moveTo>
                  <a:pt x="534" y="624"/>
                </a:moveTo>
                <a:lnTo>
                  <a:pt x="3498" y="624"/>
                </a:lnTo>
                <a:lnTo>
                  <a:pt x="4032" y="0"/>
                </a:lnTo>
                <a:lnTo>
                  <a:pt x="0" y="0"/>
                </a:lnTo>
                <a:lnTo>
                  <a:pt x="534" y="6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4495800" y="1905000"/>
            <a:ext cx="1373188" cy="1982788"/>
          </a:xfrm>
          <a:custGeom>
            <a:avLst/>
            <a:gdLst>
              <a:gd name="T0" fmla="*/ 0 w 865"/>
              <a:gd name="T1" fmla="*/ 1981200 h 1249"/>
              <a:gd name="T2" fmla="*/ 0 w 865"/>
              <a:gd name="T3" fmla="*/ 0 h 1249"/>
              <a:gd name="T4" fmla="*/ 1371600 w 865"/>
              <a:gd name="T5" fmla="*/ 914400 h 1249"/>
              <a:gd name="T6" fmla="*/ 0 w 865"/>
              <a:gd name="T7" fmla="*/ 914400 h 1249"/>
              <a:gd name="T8" fmla="*/ 0 w 865"/>
              <a:gd name="T9" fmla="*/ 1981200 h 1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5" h="1249">
                <a:moveTo>
                  <a:pt x="0" y="1248"/>
                </a:moveTo>
                <a:lnTo>
                  <a:pt x="0" y="0"/>
                </a:lnTo>
                <a:lnTo>
                  <a:pt x="864" y="576"/>
                </a:lnTo>
                <a:lnTo>
                  <a:pt x="0" y="576"/>
                </a:lnTo>
                <a:lnTo>
                  <a:pt x="0" y="1248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5105400"/>
            <a:ext cx="7772400" cy="9144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b="1">
                <a:solidFill>
                  <a:srgbClr val="004E47"/>
                </a:solidFill>
                <a:latin typeface="Times" charset="0"/>
              </a:rPr>
              <a:t>A bad </a:t>
            </a:r>
            <a:r>
              <a:rPr lang="en-US" sz="4000" b="1" u="sng">
                <a:solidFill>
                  <a:srgbClr val="004E47"/>
                </a:solidFill>
                <a:latin typeface="Times" charset="0"/>
              </a:rPr>
              <a:t>relation</a:t>
            </a:r>
            <a:r>
              <a:rPr lang="en-US" sz="4000" b="1">
                <a:solidFill>
                  <a:srgbClr val="004E47"/>
                </a:solidFill>
                <a:latin typeface="Times" charset="0"/>
              </a:rPr>
              <a:t>ship!! Ha! Ha!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5636142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RELATIONS </a:t>
            </a:r>
            <a:r>
              <a:rPr lang="en-US" sz="3600" b="1" dirty="0"/>
              <a:t>AND FUNCTIONS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114800"/>
          </a:xfrm>
        </p:spPr>
        <p:txBody>
          <a:bodyPr/>
          <a:lstStyle/>
          <a:p>
            <a:r>
              <a:rPr lang="en-US" i="1" dirty="0" smtClean="0"/>
              <a:t>5.1 </a:t>
            </a:r>
            <a:r>
              <a:rPr lang="en-US" i="1" dirty="0"/>
              <a:t>– Representing Relations</a:t>
            </a:r>
            <a:endParaRPr lang="en-US" dirty="0"/>
          </a:p>
          <a:p>
            <a:r>
              <a:rPr lang="en-US" i="1" dirty="0"/>
              <a:t>5.2 – Properties of Functions</a:t>
            </a:r>
            <a:endParaRPr lang="en-US" dirty="0"/>
          </a:p>
          <a:p>
            <a:r>
              <a:rPr lang="en-US" i="1" dirty="0"/>
              <a:t>5.3 – Interpreting and Sketching Graphs</a:t>
            </a:r>
            <a:endParaRPr lang="en-US" dirty="0"/>
          </a:p>
          <a:p>
            <a:r>
              <a:rPr lang="en-US" i="1" dirty="0"/>
              <a:t>5.4 – Graphing Data</a:t>
            </a:r>
            <a:endParaRPr lang="en-US" dirty="0"/>
          </a:p>
          <a:p>
            <a:r>
              <a:rPr lang="en-US" i="1" dirty="0"/>
              <a:t>5.5 – Graphs of Relations and Functions</a:t>
            </a:r>
            <a:endParaRPr lang="en-US" dirty="0"/>
          </a:p>
          <a:p>
            <a:r>
              <a:rPr lang="en-US" i="1" dirty="0"/>
              <a:t>5.6 – Properties of Linear Equations</a:t>
            </a:r>
            <a:endParaRPr lang="en-US" dirty="0"/>
          </a:p>
          <a:p>
            <a:r>
              <a:rPr lang="en-US" i="1" dirty="0"/>
              <a:t>5.7 – Interpreting Graphs of Linear Functions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4617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The relation {(2,1), (-1,3), (0,4)} can be shown by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910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sz="4000">
                <a:latin typeface="Times" charset="0"/>
              </a:rPr>
              <a:t>1) a table.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2) a mapping.</a:t>
            </a:r>
          </a:p>
          <a:p>
            <a:pPr>
              <a:buFontTx/>
              <a:buNone/>
            </a:pPr>
            <a:endParaRPr lang="en-US" sz="4000">
              <a:latin typeface="Times" charset="0"/>
            </a:endParaRPr>
          </a:p>
          <a:p>
            <a:pPr>
              <a:buFontTx/>
              <a:buNone/>
            </a:pPr>
            <a:r>
              <a:rPr lang="en-US" sz="4000">
                <a:latin typeface="Times" charset="0"/>
              </a:rPr>
              <a:t>3) a graph.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740150" y="2209800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95800" y="1911350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48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x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10113" y="181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charset="0"/>
              </a:rPr>
              <a:t>y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71913" y="21955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10113" y="21955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340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483350" y="3663950"/>
            <a:ext cx="825500" cy="143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472113" y="3795713"/>
            <a:ext cx="546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2</a:t>
            </a:r>
          </a:p>
          <a:p>
            <a:pPr algn="ctr"/>
            <a:r>
              <a:rPr lang="en-US" b="1">
                <a:latin typeface="Times New Roman" charset="0"/>
              </a:rPr>
              <a:t>-1</a:t>
            </a:r>
          </a:p>
          <a:p>
            <a:pPr algn="ctr"/>
            <a:r>
              <a:rPr lang="en-US" b="1">
                <a:latin typeface="Times New Roman" charset="0"/>
              </a:rPr>
              <a:t>0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767513" y="3795713"/>
            <a:ext cx="393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charset="0"/>
              </a:rPr>
              <a:t>1</a:t>
            </a:r>
          </a:p>
          <a:p>
            <a:pPr algn="ctr"/>
            <a:r>
              <a:rPr lang="en-US" b="1">
                <a:latin typeface="Times New Roman" charset="0"/>
              </a:rPr>
              <a:t>3</a:t>
            </a:r>
          </a:p>
          <a:p>
            <a:pPr algn="ctr"/>
            <a:r>
              <a:rPr lang="en-US" b="1">
                <a:latin typeface="Times New Roman" charset="0"/>
              </a:rPr>
              <a:t>4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969000" y="40386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969000" y="4383088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969000" y="4724400"/>
            <a:ext cx="78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151313" y="4979988"/>
            <a:ext cx="0" cy="158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978150" y="5791200"/>
            <a:ext cx="242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4378325" y="55880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968750" y="52974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21150" y="5145088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267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419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5720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724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7338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8862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5814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038600" y="57213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081463" y="5638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081463" y="5486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081463" y="5334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081463" y="5181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4081463" y="6400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081463" y="6248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4081463" y="60960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081463" y="5943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160107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28194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Given the following table, show the relation, domain, range, and mapping.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8686800" cy="22860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sz="4000">
                <a:latin typeface="Times" charset="0"/>
              </a:rPr>
              <a:t>Relation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{(-1,3), (0,6), (4,-1), (7,3)}</a:t>
            </a:r>
            <a:endParaRPr lang="en-US" sz="4000">
              <a:latin typeface="Times" charset="0"/>
            </a:endParaRPr>
          </a:p>
          <a:p>
            <a:pPr marL="342900" indent="-342900"/>
            <a:r>
              <a:rPr lang="en-US" sz="4000">
                <a:latin typeface="Times" charset="0"/>
              </a:rPr>
              <a:t>Domain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{-1, 0, 4, 7}</a:t>
            </a:r>
          </a:p>
          <a:p>
            <a:pPr marL="342900" indent="-342900"/>
            <a:r>
              <a:rPr lang="en-US" sz="4000">
                <a:latin typeface="Times" charset="0"/>
              </a:rPr>
              <a:t>Range = </a:t>
            </a:r>
            <a:r>
              <a:rPr lang="en-US" sz="4000" b="1">
                <a:solidFill>
                  <a:srgbClr val="CF0E30"/>
                </a:solidFill>
                <a:latin typeface="Times" charset="0"/>
              </a:rPr>
              <a:t>{3, 6, -1, 3}</a:t>
            </a:r>
          </a:p>
          <a:p>
            <a:pPr marL="342900" indent="-342900"/>
            <a:endParaRPr lang="en-US" sz="4000" b="1">
              <a:solidFill>
                <a:srgbClr val="CF0E30"/>
              </a:solidFill>
              <a:latin typeface="Times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368550" y="22860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124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1148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292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943600" y="16827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763911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>
                <a:latin typeface="Times" charset="0"/>
              </a:rPr>
              <a:t>Mapping</a:t>
            </a:r>
            <a:r>
              <a:rPr lang="en-US">
                <a:latin typeface="Times" charset="0"/>
              </a:rPr>
              <a:t/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x	-1	0	4	7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y	3	6	-1	3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181600"/>
            <a:ext cx="8991600" cy="6858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3600">
                <a:latin typeface="Times" charset="0"/>
              </a:rPr>
              <a:t>You do not need to write 3 twice in the range!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368550" y="1371600"/>
            <a:ext cx="433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124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1148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0292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943600" y="7683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5971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111750" y="1987550"/>
            <a:ext cx="1587500" cy="3187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109913" y="2317750"/>
            <a:ext cx="6048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  <a:p>
            <a:pPr algn="ctr"/>
            <a:r>
              <a:rPr lang="en-US" sz="4000" b="1">
                <a:latin typeface="Times New Roman" charset="0"/>
              </a:rPr>
              <a:t>0</a:t>
            </a:r>
          </a:p>
          <a:p>
            <a:pPr algn="ctr"/>
            <a:r>
              <a:rPr lang="en-US" sz="4000" b="1">
                <a:latin typeface="Times New Roman" charset="0"/>
              </a:rPr>
              <a:t>4</a:t>
            </a:r>
          </a:p>
          <a:p>
            <a:pPr algn="ctr"/>
            <a:r>
              <a:rPr lang="en-US" sz="4000" b="1">
                <a:latin typeface="Times New Roman" charset="0"/>
              </a:rPr>
              <a:t>7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624513" y="2546350"/>
            <a:ext cx="6048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3</a:t>
            </a:r>
          </a:p>
          <a:p>
            <a:pPr algn="ctr"/>
            <a:r>
              <a:rPr lang="en-US" sz="4000" b="1">
                <a:latin typeface="Times New Roman" charset="0"/>
              </a:rPr>
              <a:t>6</a:t>
            </a:r>
          </a:p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683000" y="26924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683000" y="3302000"/>
            <a:ext cx="19304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759200" y="3911600"/>
            <a:ext cx="177800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683000" y="2971800"/>
            <a:ext cx="1930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667030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1- 3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textbook. Page 259-262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Exercises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Sample problems from the textbook on page 259-260</a:t>
            </a:r>
          </a:p>
          <a:p>
            <a:r>
              <a:rPr lang="en-US" dirty="0" smtClean="0"/>
              <a:t>Refer Check Your Understanding, # 3-14 on pages 262-263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4965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800" y="1298222"/>
            <a:ext cx="7683500" cy="1978378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endParaRPr lang="en-US" sz="26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u="sng" dirty="0" smtClean="0">
                <a:solidFill>
                  <a:schemeClr val="bg1"/>
                </a:solidFill>
              </a:rPr>
              <a:t>Domain</a:t>
            </a:r>
            <a:r>
              <a:rPr lang="en-US" sz="2600" b="1" dirty="0">
                <a:solidFill>
                  <a:schemeClr val="bg1"/>
                </a:solidFill>
              </a:rPr>
              <a:t>: a set of first elements in a relation 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(</a:t>
            </a:r>
            <a:r>
              <a:rPr lang="en-US" sz="2600" b="1" dirty="0">
                <a:solidFill>
                  <a:schemeClr val="bg1"/>
                </a:solidFill>
              </a:rPr>
              <a:t>all </a:t>
            </a:r>
            <a:r>
              <a:rPr lang="en-US" sz="2600" b="1" dirty="0" smtClean="0">
                <a:solidFill>
                  <a:schemeClr val="bg1"/>
                </a:solidFill>
              </a:rPr>
              <a:t>of </a:t>
            </a:r>
            <a:r>
              <a:rPr lang="en-US" sz="2600" b="1" dirty="0">
                <a:solidFill>
                  <a:schemeClr val="bg1"/>
                </a:solidFill>
              </a:rPr>
              <a:t>the x values). These are also called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the independent variable.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98500" y="3429000"/>
            <a:ext cx="7670800" cy="2667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endParaRPr lang="en-US" sz="3000" b="1" u="sng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sz="3000" b="1" u="sng" dirty="0" smtClean="0">
                <a:solidFill>
                  <a:srgbClr val="000000"/>
                </a:solidFill>
              </a:rPr>
              <a:t>Range</a:t>
            </a:r>
            <a:r>
              <a:rPr lang="en-US" sz="3000" b="1" dirty="0">
                <a:solidFill>
                  <a:srgbClr val="000000"/>
                </a:solidFill>
              </a:rPr>
              <a:t>: The second elements in a relation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(all of the y values). These are also called</a:t>
            </a:r>
          </a:p>
          <a:p>
            <a:pPr algn="ctr" eaLnBrk="1" hangingPunct="1"/>
            <a:r>
              <a:rPr lang="en-US" sz="3000" b="1" dirty="0">
                <a:solidFill>
                  <a:srgbClr val="000000"/>
                </a:solidFill>
              </a:rPr>
              <a:t>the dependent variable.</a:t>
            </a:r>
          </a:p>
        </p:txBody>
      </p:sp>
    </p:spTree>
    <p:extLst>
      <p:ext uri="{BB962C8B-B14F-4D97-AF65-F5344CB8AC3E}">
        <p14:creationId xmlns="" xmlns:p14="http://schemas.microsoft.com/office/powerpoint/2010/main" val="1172573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19400" y="2239963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5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95800" y="2239963"/>
            <a:ext cx="600075" cy="57943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/>
              <a:t>x</a:t>
            </a:r>
            <a:r>
              <a:rPr lang="en-US" b="1" i="1" baseline="30000"/>
              <a:t>2</a:t>
            </a:r>
            <a:endParaRPr lang="en-US" b="1" i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248400" y="2239963"/>
            <a:ext cx="701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25</a:t>
            </a:r>
          </a:p>
        </p:txBody>
      </p:sp>
      <p:sp>
        <p:nvSpPr>
          <p:cNvPr id="5125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CA" sz="3600" b="1">
                <a:latin typeface="Tahoma" charset="0"/>
              </a:rPr>
              <a:t>How would you use your calculator to solve 5</a:t>
            </a:r>
            <a:r>
              <a:rPr lang="en-CA" sz="3600" b="1" baseline="30000">
                <a:latin typeface="Tahoma" charset="0"/>
              </a:rPr>
              <a:t>2</a:t>
            </a:r>
            <a:r>
              <a:rPr lang="en-CA" sz="3600" b="1">
                <a:latin typeface="Tahoma" charset="0"/>
              </a:rPr>
              <a:t>?</a:t>
            </a:r>
          </a:p>
        </p:txBody>
      </p:sp>
      <p:sp>
        <p:nvSpPr>
          <p:cNvPr id="2064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number you entered is the </a:t>
            </a:r>
            <a:r>
              <a:rPr lang="en-CA" b="1" i="1">
                <a:latin typeface="Tahoma" charset="0"/>
              </a:rPr>
              <a:t>input number</a:t>
            </a:r>
            <a:r>
              <a:rPr lang="en-CA">
                <a:latin typeface="Tahoma" charset="0"/>
              </a:rPr>
              <a:t> (or x-value on a graph).</a:t>
            </a:r>
          </a:p>
          <a:p>
            <a:pPr eaLnBrk="1" hangingPunct="1">
              <a:lnSpc>
                <a:spcPct val="90000"/>
              </a:lnSpc>
            </a:pPr>
            <a:r>
              <a:rPr lang="en-CA">
                <a:latin typeface="Tahoma" charset="0"/>
              </a:rPr>
              <a:t>The result is the </a:t>
            </a:r>
            <a:r>
              <a:rPr lang="en-CA" b="1" i="1">
                <a:latin typeface="Tahoma" charset="0"/>
              </a:rPr>
              <a:t>output number</a:t>
            </a:r>
            <a:r>
              <a:rPr lang="en-CA">
                <a:latin typeface="Tahoma" charset="0"/>
              </a:rPr>
              <a:t> (or y-value on a graph).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860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791200" y="1604963"/>
            <a:ext cx="1600200" cy="685800"/>
          </a:xfrm>
          <a:prstGeom prst="downArrowCallout">
            <a:avLst>
              <a:gd name="adj1" fmla="val 58333"/>
              <a:gd name="adj2" fmla="val 58333"/>
              <a:gd name="adj3" fmla="val 16667"/>
              <a:gd name="adj4" fmla="val 66667"/>
            </a:avLst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CA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8112" y="5775446"/>
            <a:ext cx="62512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the calculator commands?</a:t>
            </a:r>
            <a:endParaRPr lang="en-CA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075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  <p:bldP spid="2055" grpId="0"/>
      <p:bldP spid="2064" grpId="0" build="p"/>
      <p:bldP spid="2061" grpId="0" animBg="1"/>
      <p:bldP spid="20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228600"/>
            <a:ext cx="8153400" cy="1219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A </a:t>
            </a:r>
            <a:r>
              <a:rPr lang="en-US" b="1" i="1" u="sng">
                <a:solidFill>
                  <a:schemeClr val="bg1"/>
                </a:solidFill>
              </a:rPr>
              <a:t>function</a:t>
            </a:r>
            <a:r>
              <a:rPr lang="en-US" b="1" u="sng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is a relation that gives a </a:t>
            </a:r>
            <a:r>
              <a:rPr lang="en-US" b="1" i="1" u="sng">
                <a:solidFill>
                  <a:schemeClr val="bg1"/>
                </a:solidFill>
              </a:rPr>
              <a:t>single </a:t>
            </a:r>
          </a:p>
          <a:p>
            <a:pPr algn="ctr" eaLnBrk="1" hangingPunct="1"/>
            <a:r>
              <a:rPr lang="en-US" b="1" i="1" u="sng">
                <a:solidFill>
                  <a:schemeClr val="bg1"/>
                </a:solidFill>
              </a:rPr>
              <a:t>output</a:t>
            </a:r>
            <a:r>
              <a:rPr lang="en-US" b="1">
                <a:solidFill>
                  <a:schemeClr val="bg1"/>
                </a:solidFill>
              </a:rPr>
              <a:t> number for every valid input number 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(x values cannot be repeated).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81534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There are many ways to represent relations: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09600" y="1600200"/>
            <a:ext cx="8153400" cy="1295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A </a:t>
            </a:r>
            <a:r>
              <a:rPr lang="en-US" b="1" i="1" u="sng">
                <a:solidFill>
                  <a:srgbClr val="000000"/>
                </a:solidFill>
              </a:rPr>
              <a:t>relation</a:t>
            </a:r>
            <a:r>
              <a:rPr lang="en-US" b="1">
                <a:solidFill>
                  <a:srgbClr val="000000"/>
                </a:solidFill>
              </a:rPr>
              <a:t> is a rule that produces one or more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output numbers for every valid input number </a:t>
            </a: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(x and y values may be repeated).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5181600" y="3657600"/>
            <a:ext cx="3657600" cy="1524000"/>
          </a:xfrm>
          <a:prstGeom prst="wedgeRoundRectCallout">
            <a:avLst>
              <a:gd name="adj1" fmla="val -83375"/>
              <a:gd name="adj2" fmla="val 19065"/>
              <a:gd name="adj3" fmla="val 16667"/>
            </a:avLst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These are all ways of showing a </a:t>
            </a:r>
            <a:r>
              <a:rPr lang="en-US" sz="2400" b="1" u="sng">
                <a:solidFill>
                  <a:schemeClr val="bg1"/>
                </a:solidFill>
              </a:rPr>
              <a:t>relation</a:t>
            </a:r>
            <a:r>
              <a:rPr lang="en-US" sz="2400">
                <a:solidFill>
                  <a:schemeClr val="bg1"/>
                </a:solidFill>
              </a:rPr>
              <a:t>ship between two variables.</a:t>
            </a:r>
          </a:p>
        </p:txBody>
      </p:sp>
      <p:sp>
        <p:nvSpPr>
          <p:cNvPr id="1042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772400" cy="3048000"/>
          </a:xfrm>
        </p:spPr>
        <p:txBody>
          <a:bodyPr/>
          <a:lstStyle/>
          <a:p>
            <a:pPr eaLnBrk="1" hangingPunct="1"/>
            <a:r>
              <a:rPr lang="en-CA" dirty="0">
                <a:latin typeface="Tahoma" charset="0"/>
              </a:rPr>
              <a:t>Graph</a:t>
            </a:r>
          </a:p>
          <a:p>
            <a:pPr eaLnBrk="1" hangingPunct="1"/>
            <a:r>
              <a:rPr lang="en-CA" dirty="0">
                <a:latin typeface="Tahoma" charset="0"/>
              </a:rPr>
              <a:t>Equation</a:t>
            </a:r>
          </a:p>
          <a:p>
            <a:pPr eaLnBrk="1" hangingPunct="1"/>
            <a:r>
              <a:rPr lang="en-CA" dirty="0">
                <a:latin typeface="Tahoma" charset="0"/>
              </a:rPr>
              <a:t>Table of values</a:t>
            </a:r>
          </a:p>
          <a:p>
            <a:pPr eaLnBrk="1" hangingPunct="1"/>
            <a:r>
              <a:rPr lang="en-CA" dirty="0">
                <a:latin typeface="Tahoma" charset="0"/>
              </a:rPr>
              <a:t>A set of ordered pairs</a:t>
            </a:r>
          </a:p>
          <a:p>
            <a:pPr eaLnBrk="1" hangingPunct="1"/>
            <a:r>
              <a:rPr lang="en-CA" dirty="0">
                <a:latin typeface="Tahoma" charset="0"/>
              </a:rPr>
              <a:t>Mapping</a:t>
            </a:r>
          </a:p>
        </p:txBody>
      </p:sp>
    </p:spTree>
    <p:extLst>
      <p:ext uri="{BB962C8B-B14F-4D97-AF65-F5344CB8AC3E}">
        <p14:creationId xmlns="" xmlns:p14="http://schemas.microsoft.com/office/powerpoint/2010/main" val="1337838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38" grpId="0" animBg="1"/>
      <p:bldP spid="1040" grpId="0" animBg="1"/>
      <p:bldP spid="10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x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0" y="2667000"/>
            <a:ext cx="9969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x   y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5</a:t>
            </a:r>
          </a:p>
          <a:p>
            <a:pPr eaLnBrk="1" hangingPunct="1">
              <a:buFontTx/>
              <a:buAutoNum type="arabicPlain"/>
            </a:pPr>
            <a:r>
              <a:rPr lang="en-US" sz="2800" b="1">
                <a:latin typeface="Times New Roman" charset="0"/>
              </a:rPr>
              <a:t>6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11</a:t>
            </a:r>
          </a:p>
          <a:p>
            <a:pPr eaLnBrk="1" hangingPunct="1">
              <a:buFontTx/>
              <a:buAutoNum type="arabicPlain" startAt="2"/>
            </a:pPr>
            <a:r>
              <a:rPr lang="en-US" sz="2800" b="1">
                <a:latin typeface="Times New Roman" charset="0"/>
              </a:rPr>
              <a:t>8</a:t>
            </a:r>
          </a:p>
          <a:p>
            <a:pPr eaLnBrk="1" hangingPunct="1"/>
            <a:endParaRPr lang="en-US" sz="2800" b="1">
              <a:latin typeface="Times New Roman" charset="0"/>
            </a:endParaRPr>
          </a:p>
          <a:p>
            <a:pPr eaLnBrk="1" hangingPunct="1"/>
            <a:endParaRPr lang="en-US" sz="2800" b="1">
              <a:latin typeface="Times New Roman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553200" y="2743200"/>
            <a:ext cx="0" cy="2362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295400" y="2397125"/>
            <a:ext cx="914400" cy="3190875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2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3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200400" y="2320925"/>
            <a:ext cx="914400" cy="3708400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5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6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8</a:t>
            </a:r>
          </a:p>
          <a:p>
            <a:pPr algn="ctr" eaLnBrk="1" hangingPunct="1"/>
            <a:endParaRPr lang="en-US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1905000" y="3048000"/>
            <a:ext cx="15240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981200" y="3810000"/>
            <a:ext cx="14478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905000" y="4495800"/>
            <a:ext cx="1524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981200" y="3962400"/>
            <a:ext cx="1524000" cy="1143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410200" y="1752600"/>
            <a:ext cx="23622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</a:rPr>
              <a:t>Not a function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</a:rPr>
              <a:t>But a relation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/>
              <a:t>Are these relations or functions?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4254491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utoUpdateAnimBg="0"/>
      <p:bldP spid="11270" grpId="0" animBg="1"/>
      <p:bldP spid="11271" grpId="0" animBg="1"/>
      <p:bldP spid="11272" grpId="0" animBg="1" autoUpdateAnimBg="0"/>
      <p:bldP spid="11273" grpId="0" animBg="1" autoUpdateAnimBg="0"/>
      <p:bldP spid="11274" grpId="0" animBg="1"/>
      <p:bldP spid="11275" grpId="0" animBg="1"/>
      <p:bldP spid="11276" grpId="0" animBg="1"/>
      <p:bldP spid="11277" grpId="0" animBg="1"/>
      <p:bldP spid="1127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1044575" cy="19177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x   y</a:t>
            </a:r>
          </a:p>
          <a:p>
            <a:pPr algn="ctr" eaLnBrk="1" hangingPunct="1"/>
            <a:r>
              <a:rPr lang="en-US" sz="2400"/>
              <a:t>-2   -1</a:t>
            </a:r>
          </a:p>
          <a:p>
            <a:pPr algn="ctr" eaLnBrk="1" hangingPunct="1"/>
            <a:r>
              <a:rPr lang="en-US" sz="2400"/>
              <a:t>-1   1</a:t>
            </a:r>
          </a:p>
          <a:p>
            <a:pPr algn="ctr" eaLnBrk="1" hangingPunct="1"/>
            <a:r>
              <a:rPr lang="en-US" sz="2400"/>
              <a:t> 0    3</a:t>
            </a:r>
          </a:p>
          <a:p>
            <a:pPr algn="ctr" eaLnBrk="1" hangingPunct="1"/>
            <a:r>
              <a:rPr lang="en-US" sz="2400"/>
              <a:t> 1    5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68500" y="3200400"/>
            <a:ext cx="1588" cy="20701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384300" y="3552825"/>
            <a:ext cx="1143000" cy="15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49086" y="838200"/>
            <a:ext cx="4865914" cy="4572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Double the number and add 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66800" y="1524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an equation: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066800" y="381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In words: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71600" y="1981200"/>
            <a:ext cx="19050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/>
              <a:t>y = 2x + 3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66800" y="266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table of values: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066800" y="5410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As a set of ordered pairs: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447800" y="5867400"/>
            <a:ext cx="64008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(-2, -1)  (-1,1)  (0,3)  (1, 5)  (2, 7) (3, 9)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876800" y="2057400"/>
            <a:ext cx="3733800" cy="2057400"/>
          </a:xfrm>
          <a:prstGeom prst="leftArrowCallout">
            <a:avLst>
              <a:gd name="adj1" fmla="val 25000"/>
              <a:gd name="adj2" fmla="val 25000"/>
              <a:gd name="adj3" fmla="val 30247"/>
              <a:gd name="adj4" fmla="val 66667"/>
            </a:avLst>
          </a:prstGeom>
          <a:solidFill>
            <a:srgbClr val="000000"/>
          </a:solidFill>
          <a:ln>
            <a:noFill/>
          </a:ln>
          <a:effectLst>
            <a:prstShdw prst="shdw17" dist="17961" dir="2700000">
              <a:srgbClr val="0000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CA">
                <a:solidFill>
                  <a:schemeClr val="bg1"/>
                </a:solidFill>
              </a:rPr>
              <a:t>These all represent the SAME function!</a:t>
            </a:r>
          </a:p>
        </p:txBody>
      </p:sp>
    </p:spTree>
    <p:extLst>
      <p:ext uri="{BB962C8B-B14F-4D97-AF65-F5344CB8AC3E}">
        <p14:creationId xmlns="" xmlns:p14="http://schemas.microsoft.com/office/powerpoint/2010/main" val="1983895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/>
      <p:bldP spid="12294" grpId="0" animBg="1"/>
      <p:bldP spid="12302" grpId="0" animBg="1" autoUpdateAnimBg="0"/>
      <p:bldP spid="12303" grpId="0" autoUpdateAnimBg="0"/>
      <p:bldP spid="12305" grpId="0" animBg="1" autoUpdateAnimBg="0"/>
      <p:bldP spid="12306" grpId="0" autoUpdateAnimBg="0"/>
      <p:bldP spid="12307" grpId="0" autoUpdateAnimBg="0"/>
      <p:bldP spid="12308" grpId="0" animBg="1" autoUpdateAnimBg="0"/>
      <p:bldP spid="123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89" y="2458155"/>
            <a:ext cx="8063089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REPRESENTING  Relations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578" y="4676422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5.1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4148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57200" y="682625"/>
            <a:ext cx="8229600" cy="830263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Vertical Line Test: </a:t>
            </a:r>
            <a:r>
              <a:rPr lang="en-US" sz="2400"/>
              <a:t>if every </a:t>
            </a:r>
            <a:r>
              <a:rPr lang="en-US" sz="2400" i="1"/>
              <a:t>vertical line</a:t>
            </a:r>
            <a:r>
              <a:rPr lang="en-US" sz="2400"/>
              <a:t> you can draw goes through only 1 point then the relation is a function.</a:t>
            </a:r>
            <a:endParaRPr lang="en-US" sz="2400" b="1"/>
          </a:p>
        </p:txBody>
      </p:sp>
      <p:pic>
        <p:nvPicPr>
          <p:cNvPr id="15363" name="Picture 4" descr="http://www.algebra-class.com/image-files/vertical-line-answer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7432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vertical line test practic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1828800"/>
            <a:ext cx="2859087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29882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10743"/>
            <a:ext cx="7772400" cy="1143000"/>
          </a:xfrm>
        </p:spPr>
        <p:txBody>
          <a:bodyPr/>
          <a:lstStyle/>
          <a:p>
            <a:r>
              <a:rPr lang="en-US" dirty="0" smtClean="0"/>
              <a:t>Check Your Understanding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domain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sp>
        <p:nvSpPr>
          <p:cNvPr id="146547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31400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9222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22231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" charset="0"/>
              </a:rPr>
              <a:t>What is the range of the relation</a:t>
            </a:r>
            <a:br>
              <a:rPr lang="en-US" sz="4000">
                <a:latin typeface="Times" charset="0"/>
              </a:rPr>
            </a:br>
            <a:r>
              <a:rPr lang="en-US" sz="4000">
                <a:latin typeface="Times" charset="0"/>
              </a:rPr>
              <a:t>{(2,1), (4,2), (3,3), (4,1)}</a:t>
            </a:r>
          </a:p>
        </p:txBody>
      </p:sp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1}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{2, 3, 4}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3}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imes" charset="0"/>
              </a:rPr>
              <a:t>{1, 2, 3, 4}</a:t>
            </a:r>
          </a:p>
        </p:txBody>
      </p:sp>
      <p:grpSp>
        <p:nvGrpSpPr>
          <p:cNvPr id="10244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24000" y="5118100"/>
            <a:ext cx="2222500" cy="444500"/>
            <a:chOff x="2180" y="3960"/>
            <a:chExt cx="1400" cy="280"/>
          </a:xfrm>
        </p:grpSpPr>
        <p:sp>
          <p:nvSpPr>
            <p:cNvPr id="1024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latin typeface="Garamond" charset="0"/>
                </a:rPr>
                <a:t>Answer Now</a:t>
              </a:r>
            </a:p>
          </p:txBody>
        </p:sp>
      </p:grpSp>
      <p:sp>
        <p:nvSpPr>
          <p:cNvPr id="147530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223838" y="37242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18725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15400" cy="19812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Inverse of a Relation: For every ordered pair (</a:t>
            </a:r>
            <a:r>
              <a:rPr lang="en-US" i="1">
                <a:latin typeface="Times" charset="0"/>
              </a:rPr>
              <a:t>x</a:t>
            </a:r>
            <a:r>
              <a:rPr lang="en-US">
                <a:latin typeface="Times" charset="0"/>
              </a:rPr>
              <a:t>,</a:t>
            </a:r>
            <a:r>
              <a:rPr lang="en-US" i="1">
                <a:latin typeface="Times" charset="0"/>
              </a:rPr>
              <a:t>y</a:t>
            </a:r>
            <a:r>
              <a:rPr lang="en-US">
                <a:latin typeface="Times" charset="0"/>
              </a:rPr>
              <a:t>) there must be a (</a:t>
            </a:r>
            <a:r>
              <a:rPr lang="en-US" i="1">
                <a:latin typeface="Times" charset="0"/>
              </a:rPr>
              <a:t>y</a:t>
            </a:r>
            <a:r>
              <a:rPr lang="en-US">
                <a:latin typeface="Times" charset="0"/>
              </a:rPr>
              <a:t>,</a:t>
            </a:r>
            <a:r>
              <a:rPr lang="en-US" i="1">
                <a:latin typeface="Times" charset="0"/>
              </a:rPr>
              <a:t>x</a:t>
            </a:r>
            <a:r>
              <a:rPr lang="en-US">
                <a:latin typeface="Times" charset="0"/>
              </a:rPr>
              <a:t>).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Write the relation and the inverse.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876800"/>
            <a:ext cx="8763000" cy="15240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Relation = </a:t>
            </a:r>
            <a:r>
              <a:rPr lang="en-US" sz="4000" b="1">
                <a:solidFill>
                  <a:srgbClr val="00279F"/>
                </a:solidFill>
                <a:latin typeface="Times" charset="0"/>
              </a:rPr>
              <a:t>{(-1,-6), (3,-4), (3,2), (4,2)}</a:t>
            </a:r>
            <a:endParaRPr lang="en-US" sz="4000">
              <a:latin typeface="Times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Times" charset="0"/>
              </a:rPr>
              <a:t>Inverse = </a:t>
            </a:r>
            <a:r>
              <a:rPr lang="en-US" sz="4000" b="1">
                <a:solidFill>
                  <a:srgbClr val="00279F"/>
                </a:solidFill>
                <a:latin typeface="Times" charset="0"/>
              </a:rPr>
              <a:t>{(-6,-1), (-4,3), (2,3), (2,4)}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673350" y="2216150"/>
            <a:ext cx="1587500" cy="2654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187950" y="2216150"/>
            <a:ext cx="1587500" cy="2654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186113" y="2546350"/>
            <a:ext cx="6048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-1</a:t>
            </a:r>
          </a:p>
          <a:p>
            <a:pPr algn="ctr"/>
            <a:r>
              <a:rPr lang="en-US" sz="4000" b="1">
                <a:latin typeface="Times New Roman" charset="0"/>
              </a:rPr>
              <a:t>3</a:t>
            </a:r>
          </a:p>
          <a:p>
            <a:pPr algn="ctr"/>
            <a:r>
              <a:rPr lang="en-US" sz="4000" b="1">
                <a:latin typeface="Times New Roman" charset="0"/>
              </a:rPr>
              <a:t>4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700713" y="2546350"/>
            <a:ext cx="6048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4000" b="1">
                <a:latin typeface="Times New Roman" charset="0"/>
              </a:rPr>
              <a:t>-6</a:t>
            </a:r>
          </a:p>
          <a:p>
            <a:pPr algn="ctr"/>
            <a:r>
              <a:rPr lang="en-US" sz="4000" b="1">
                <a:latin typeface="Times New Roman" charset="0"/>
              </a:rPr>
              <a:t>-4</a:t>
            </a:r>
          </a:p>
          <a:p>
            <a:pPr algn="ctr"/>
            <a:r>
              <a:rPr lang="en-US" sz="4000" b="1">
                <a:latin typeface="Times New Roman" charset="0"/>
              </a:rPr>
              <a:t>2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6350" y="28956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16350" y="35052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816350" y="3587750"/>
            <a:ext cx="18923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740150" y="4114800"/>
            <a:ext cx="196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211827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</a:rPr>
              <a:t>Write the inverse of the mapping.</a:t>
            </a:r>
          </a:p>
        </p:txBody>
      </p:sp>
      <p:grpSp>
        <p:nvGrpSpPr>
          <p:cNvPr id="12291" name="Group 19"/>
          <p:cNvGrpSpPr>
            <a:grpSpLocks/>
          </p:cNvGrpSpPr>
          <p:nvPr/>
        </p:nvGrpSpPr>
        <p:grpSpPr bwMode="auto">
          <a:xfrm>
            <a:off x="990600" y="838200"/>
            <a:ext cx="3657600" cy="2590800"/>
            <a:chOff x="624" y="1104"/>
            <a:chExt cx="2304" cy="1632"/>
          </a:xfrm>
        </p:grpSpPr>
        <p:sp>
          <p:nvSpPr>
            <p:cNvPr id="12299" name="Oval 9"/>
            <p:cNvSpPr>
              <a:spLocks noChangeArrowheads="1"/>
            </p:cNvSpPr>
            <p:nvPr/>
          </p:nvSpPr>
          <p:spPr bwMode="auto">
            <a:xfrm>
              <a:off x="624" y="1104"/>
              <a:ext cx="720" cy="16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Oval 10"/>
            <p:cNvSpPr>
              <a:spLocks noChangeArrowheads="1"/>
            </p:cNvSpPr>
            <p:nvPr/>
          </p:nvSpPr>
          <p:spPr bwMode="auto">
            <a:xfrm>
              <a:off x="2208" y="1104"/>
              <a:ext cx="720" cy="16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816" y="1248"/>
              <a:ext cx="381" cy="9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/>
              <a:endParaRPr lang="en-US" sz="4800" b="1">
                <a:latin typeface="Times New Roman" charset="0"/>
              </a:endParaRPr>
            </a:p>
            <a:p>
              <a:pPr algn="ctr"/>
              <a:r>
                <a:rPr lang="en-US" sz="4000" b="1">
                  <a:latin typeface="Times New Roman" charset="0"/>
                </a:rPr>
                <a:t>-3</a:t>
              </a:r>
            </a:p>
          </p:txBody>
        </p:sp>
        <p:sp>
          <p:nvSpPr>
            <p:cNvPr id="12302" name="Rectangle 12"/>
            <p:cNvSpPr>
              <a:spLocks noChangeArrowheads="1"/>
            </p:cNvSpPr>
            <p:nvPr/>
          </p:nvSpPr>
          <p:spPr bwMode="auto">
            <a:xfrm>
              <a:off x="2400" y="1104"/>
              <a:ext cx="381" cy="1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4000" b="1">
                  <a:latin typeface="Times New Roman" charset="0"/>
                </a:rPr>
                <a:t>4</a:t>
              </a:r>
            </a:p>
            <a:p>
              <a:pPr algn="ctr"/>
              <a:r>
                <a:rPr lang="en-US" sz="4000" b="1">
                  <a:latin typeface="Times New Roman" charset="0"/>
                </a:rPr>
                <a:t>3</a:t>
              </a:r>
            </a:p>
            <a:p>
              <a:pPr algn="ctr"/>
              <a:r>
                <a:rPr lang="en-US" sz="4000" b="1">
                  <a:latin typeface="Times New Roman" charset="0"/>
                </a:rPr>
                <a:t>-1</a:t>
              </a:r>
            </a:p>
            <a:p>
              <a:pPr algn="ctr"/>
              <a:r>
                <a:rPr lang="en-US" sz="4000" b="1">
                  <a:latin typeface="Times New Roman" charset="0"/>
                </a:rPr>
                <a:t>2</a:t>
              </a:r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 flipV="1">
              <a:off x="1200" y="1392"/>
              <a:ext cx="1296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4"/>
            <p:cNvSpPr>
              <a:spLocks noChangeShapeType="1"/>
            </p:cNvSpPr>
            <p:nvPr/>
          </p:nvSpPr>
          <p:spPr bwMode="auto">
            <a:xfrm flipV="1">
              <a:off x="1212" y="1728"/>
              <a:ext cx="1236" cy="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>
              <a:off x="1200" y="2064"/>
              <a:ext cx="1248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16"/>
            <p:cNvSpPr>
              <a:spLocks noChangeShapeType="1"/>
            </p:cNvSpPr>
            <p:nvPr/>
          </p:nvSpPr>
          <p:spPr bwMode="auto">
            <a:xfrm>
              <a:off x="1200" y="2016"/>
              <a:ext cx="120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3429000"/>
            <a:ext cx="5943600" cy="2971800"/>
          </a:xfrm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609600" indent="-609600">
              <a:buFontTx/>
              <a:buAutoNum type="arabicPeriod"/>
            </a:pPr>
            <a:r>
              <a:rPr lang="en-US" sz="3600">
                <a:latin typeface="Times" charset="0"/>
              </a:rPr>
              <a:t>{(4,-3),(2,-3),(3,-3),(-1,-3)}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latin typeface="Times" charset="0"/>
              </a:rPr>
              <a:t>{(-3,4),(-3,3),(-3,-1),(-3,2)}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latin typeface="Times" charset="0"/>
              </a:rPr>
              <a:t>{-3}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latin typeface="Times" charset="0"/>
              </a:rPr>
              <a:t>{-1, 2, 3, 4}</a:t>
            </a:r>
          </a:p>
        </p:txBody>
      </p:sp>
      <p:sp>
        <p:nvSpPr>
          <p:cNvPr id="148613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3505200"/>
            <a:ext cx="5073650" cy="5492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4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235700" y="5334000"/>
            <a:ext cx="2222500" cy="444500"/>
            <a:chOff x="2180" y="3960"/>
            <a:chExt cx="1400" cy="280"/>
          </a:xfrm>
        </p:grpSpPr>
        <p:sp>
          <p:nvSpPr>
            <p:cNvPr id="148611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229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395736358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6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110" y="800100"/>
            <a:ext cx="5421489" cy="5632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73713" y="800100"/>
            <a:ext cx="3429000" cy="563245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9900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 a)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b)</a:t>
            </a:r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</p:txBody>
      </p:sp>
    </p:spTree>
    <p:extLst>
      <p:ext uri="{BB962C8B-B14F-4D97-AF65-F5344CB8AC3E}">
        <p14:creationId xmlns="" xmlns:p14="http://schemas.microsoft.com/office/powerpoint/2010/main" val="9472174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27025"/>
            <a:ext cx="5329238" cy="5562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400675" y="381000"/>
            <a:ext cx="3657600" cy="5508625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rgbClr val="0000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a)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b)</a:t>
            </a:r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c)</a:t>
            </a:r>
          </a:p>
          <a:p>
            <a:pPr eaLnBrk="1" hangingPunct="1"/>
            <a:endParaRPr lang="en-US" b="1"/>
          </a:p>
        </p:txBody>
      </p:sp>
    </p:spTree>
    <p:extLst>
      <p:ext uri="{BB962C8B-B14F-4D97-AF65-F5344CB8AC3E}">
        <p14:creationId xmlns="" xmlns:p14="http://schemas.microsoft.com/office/powerpoint/2010/main" val="558569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Class work: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CYU # 4-9 on pages 270-271.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Homework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CYU # 14-16, 19-23 on pages 272-273.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Students are expected to: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Graph</a:t>
            </a:r>
            <a:r>
              <a:rPr lang="en-US" sz="2600" dirty="0"/>
              <a:t>, with or without technology, a set of data, and determine the restrictions on the domain and range.</a:t>
            </a:r>
          </a:p>
          <a:p>
            <a:r>
              <a:rPr lang="en-US" sz="2600" dirty="0" smtClean="0"/>
              <a:t>Explain </a:t>
            </a:r>
            <a:r>
              <a:rPr lang="en-US" sz="2600" dirty="0"/>
              <a:t>why data points should or should not be connected on the graph for a situation.</a:t>
            </a:r>
          </a:p>
          <a:p>
            <a:r>
              <a:rPr lang="en-US" sz="2600" dirty="0" smtClean="0"/>
              <a:t>Describe </a:t>
            </a:r>
            <a:r>
              <a:rPr lang="en-US" sz="2600" dirty="0"/>
              <a:t>a possible situation for a given graph.</a:t>
            </a:r>
          </a:p>
          <a:p>
            <a:r>
              <a:rPr lang="en-US" sz="2600" dirty="0" smtClean="0"/>
              <a:t>Sketch </a:t>
            </a:r>
            <a:r>
              <a:rPr lang="en-US" sz="2600" dirty="0"/>
              <a:t>a possible graph for a given situation.</a:t>
            </a:r>
          </a:p>
          <a:p>
            <a:r>
              <a:rPr lang="en-US" sz="2600" dirty="0" smtClean="0"/>
              <a:t>Determine</a:t>
            </a:r>
            <a:r>
              <a:rPr lang="en-US" sz="2600" dirty="0"/>
              <a:t>, and express in a variety of ways, the domain and range of a graph, a set of ordered pairs, or a table of values.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2601982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teachers.henrico.k12</a:t>
            </a:r>
            <a:r>
              <a:rPr lang="en-US" i="1" dirty="0"/>
              <a:t>.va.us</a:t>
            </a:r>
            <a:r>
              <a:rPr lang="en-US" i="1" dirty="0" smtClean="0"/>
              <a:t>/</a:t>
            </a:r>
          </a:p>
          <a:p>
            <a:r>
              <a:rPr lang="en-US" i="1" dirty="0"/>
              <a:t>sms8thmath.weebly.com</a:t>
            </a:r>
            <a:r>
              <a:rPr lang="en-US" i="1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744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diagram</a:t>
            </a:r>
          </a:p>
          <a:p>
            <a:r>
              <a:rPr lang="en-US" dirty="0"/>
              <a:t>relation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element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3049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867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dirty="0" smtClean="0"/>
              <a:t>Key Terms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28289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517232"/>
            <a:ext cx="2847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348880"/>
            <a:ext cx="3038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3767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30-40 vocabulary from Chapter 5.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964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Homework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our website. Check out Unit 3 webpage, especially on the Media Resources.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175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12 at 9.1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6" y="1884329"/>
            <a:ext cx="8411730" cy="43718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Introduction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545571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6FABCD560014E94A634897746767A4C"/>
  <p:tag name="SLIDETYPE" val="Q"/>
  <p:tag name="DEMOGRAPHIC" val="False"/>
  <p:tag name="SPEEDSCORING" val="False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SLIDEORDER" val="2"/>
  <p:tag name="SLIDEGUID" val="12987C5F1C93448084026D451C3EB1DF"/>
  <p:tag name="VALUES" val="Incorrect¤Incorrect¤Incorrect¤Correct¤Incorrect"/>
  <p:tag name="QUESTIONALIAS" val="What is the range of the relation{(2,1), (4,2), (3,3), (4,1)}"/>
  <p:tag name="ANSWERSALIAS" val="{2, 3, 4, 4}¤{1, 2, 3, 1}¤{2, 3, 4}¤{1, 2, 3}¤{1, 2, 3, 4}"/>
  <p:tag name="CHARTCOLORS" val="2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C590F568BBED4A88AF6348E088391577"/>
  <p:tag name="SLIDEID" val="C590F568BBED4A88AF6348E088391577"/>
  <p:tag name="SLIDEORDER" val="1"/>
  <p:tag name="SLIDETYPE" val="Q"/>
  <p:tag name="DEMOGRAPHIC" val="False"/>
  <p:tag name="SPEEDSCORING" val="False"/>
  <p:tag name="CHARTCOLORS" val="2"/>
  <p:tag name="VALUES" val="Correct¤Incorrect¤Incorrect¤Incorrect"/>
  <p:tag name="TOTALRESPONSES" val="32"/>
  <p:tag name="SLICED" val="False"/>
  <p:tag name="RESPONSES" val="COM12,1,32,3;4;2;1;3;4;1;4;1;4;3;4;1;3;4;1;1;2;3;2;4;4;2;2;4;2;1;2;2;2;4;4;"/>
  <p:tag name="CHARTSTRINGSTD" val="7 9 5 11"/>
  <p:tag name="CHARTSTRINGREV" val="11 5 9 7"/>
  <p:tag name="CHARTSTRINGSTDPER" val="0.21875 0.28125 0.15625 0.34375"/>
  <p:tag name="CHARTSTRINGREVPER" val="0.34375 0.15625 0.28125 0.21875"/>
  <p:tag name="RESPONSESGATHERED" val="False"/>
  <p:tag name="QUESTIONALIAS" val="Write the inverse of the mapping."/>
  <p:tag name="ANSWERSALIAS" val="{(4,-3),(2,-3),(3,-3),(-1,-3)}¤{(-3,4),(-3,3),(-3,-1),(-3,2)}¤{-3}¤{-1, 2, 3, 4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3"/>
  <p:tag name="FONTSIZE" val="36"/>
  <p:tag name="BULLETTYPE" val="ppBulletArabicPeriod"/>
  <p:tag name="ANSWERTEXT" val="{(4,-3),(2,-3),(3,-3),(-1,-3)}&#10;{(-3,4),(-3,3),(-3,-1),(-3,2)}&#10;{-3}&#10;{-1, 2, 3, 4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FABCD560014E94A634897746767A4C"/>
  <p:tag name="SLIDEID" val="36FABCD560014E94A634897746767A4C"/>
  <p:tag name="SLIDEORDER" val="1"/>
  <p:tag name="SLIDETYPE" val="Q"/>
  <p:tag name="DEMOGRAPHIC" val="False"/>
  <p:tag name="SPEEDSCORING" val="False"/>
  <p:tag name="VALUES" val="Incorrect¤Incorrect¤Correct¤Incorrect¤Incorrect"/>
  <p:tag name="TOTALRESPONSES" val="32"/>
  <p:tag name="SLICED" val="False"/>
  <p:tag name="RESPONSES" val="COM12,1,32,3;1;1;4;5;1;5;2;3;2;1;1;5;4;5;2;2;1;4;3;2;2;2;1;1;3;2;4;5;2;2;2;"/>
  <p:tag name="CHARTSTRINGSTD" val="8 11 4 4 5"/>
  <p:tag name="CHARTSTRINGREV" val="5 4 4 11 8"/>
  <p:tag name="CHARTSTRINGSTDPER" val="0.25 0.34375 0.125 0.125 0.15625"/>
  <p:tag name="CHARTSTRINGREVPER" val="0.15625 0.125 0.125 0.34375 0.25"/>
  <p:tag name="QUESTIONALIAS" val="What is the domain of the relation{(2,1), (4,2), (3,3), (4,1)}"/>
  <p:tag name="ANSWERSALIAS" val="{2, 3, 4, 4}¤{1, 2, 3, 1}¤{2, 3, 4}¤{1, 2, 3}¤{1, 2, 3, 4}"/>
  <p:tag name="CHARTCOLORS" val="2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{2, 3, 4, 4}&#10;{1, 2, 3, 1}&#10;{2, 3, 4}&#10;{1, 2, 3}&#10;{1, 2, 3, 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3773</TotalTime>
  <Words>1167</Words>
  <Application>Microsoft Office PowerPoint</Application>
  <PresentationFormat>On-screen Show (4:3)</PresentationFormat>
  <Paragraphs>281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Math Blue</vt:lpstr>
      <vt:lpstr>RELATIONS AND FUNCTIONS</vt:lpstr>
      <vt:lpstr>RELATIONS AND FUNCTIONS </vt:lpstr>
      <vt:lpstr>REPRESENTING  Relations</vt:lpstr>
      <vt:lpstr>Students are expected to:</vt:lpstr>
      <vt:lpstr>Key Terms</vt:lpstr>
      <vt:lpstr>Key Terms</vt:lpstr>
      <vt:lpstr>Vocabulary</vt:lpstr>
      <vt:lpstr>Homework</vt:lpstr>
      <vt:lpstr>Introduction</vt:lpstr>
      <vt:lpstr>Example:</vt:lpstr>
      <vt:lpstr>Slide 11</vt:lpstr>
      <vt:lpstr>Slide 12</vt:lpstr>
      <vt:lpstr>Slide 13</vt:lpstr>
      <vt:lpstr>Slide 14</vt:lpstr>
      <vt:lpstr>Slide 15</vt:lpstr>
      <vt:lpstr>Slide 16</vt:lpstr>
      <vt:lpstr>How about some more definitions? The domain is the</vt:lpstr>
      <vt:lpstr>Given the relation  {(3,2), (1,6), (-2,0)},  find the domain and range.</vt:lpstr>
      <vt:lpstr>What would this be?    {(2,4), (3,-1), (0,-4)}</vt:lpstr>
      <vt:lpstr>The relation {(2,1), (-1,3), (0,4)} can be shown by</vt:lpstr>
      <vt:lpstr>Given the following table, show the relation, domain, range, and mapping. x -1 0 4 7 y 3 6 -1 3</vt:lpstr>
      <vt:lpstr>Mapping x -1 0 4 7 y 3 6 -1 3</vt:lpstr>
      <vt:lpstr>Example 1- 3</vt:lpstr>
      <vt:lpstr>Class Exercises</vt:lpstr>
      <vt:lpstr>Slide 25</vt:lpstr>
      <vt:lpstr>How would you use your calculator to solve 52?</vt:lpstr>
      <vt:lpstr>Slide 27</vt:lpstr>
      <vt:lpstr>Slide 28</vt:lpstr>
      <vt:lpstr>Slide 29</vt:lpstr>
      <vt:lpstr>Slide 30</vt:lpstr>
      <vt:lpstr>Check Your Understanding</vt:lpstr>
      <vt:lpstr>What is the domain of the relation {(2,1), (4,2), (3,3), (4,1)}</vt:lpstr>
      <vt:lpstr>What is the range of the relation {(2,1), (4,2), (3,3), (4,1)}</vt:lpstr>
      <vt:lpstr>Inverse of a Relation: For every ordered pair (x,y) there must be a (y,x). Write the relation and the inverse.</vt:lpstr>
      <vt:lpstr>Write the inverse of the mapping.</vt:lpstr>
      <vt:lpstr>Slide 36</vt:lpstr>
      <vt:lpstr>Slide 37</vt:lpstr>
      <vt:lpstr>Class work:</vt:lpstr>
      <vt:lpstr>Homework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apple</dc:creator>
  <cp:lastModifiedBy>Lilian Albarico</cp:lastModifiedBy>
  <cp:revision>13</cp:revision>
  <dcterms:created xsi:type="dcterms:W3CDTF">2014-01-11T13:11:27Z</dcterms:created>
  <dcterms:modified xsi:type="dcterms:W3CDTF">2014-01-15T08:20:23Z</dcterms:modified>
</cp:coreProperties>
</file>