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58" r:id="rId1"/>
  </p:sldMasterIdLst>
  <p:notesMasterIdLst>
    <p:notesMasterId r:id="rId26"/>
  </p:notesMasterIdLst>
  <p:sldIdLst>
    <p:sldId id="281" r:id="rId2"/>
    <p:sldId id="256" r:id="rId3"/>
    <p:sldId id="258" r:id="rId4"/>
    <p:sldId id="273" r:id="rId5"/>
    <p:sldId id="259" r:id="rId6"/>
    <p:sldId id="262" r:id="rId7"/>
    <p:sldId id="261" r:id="rId8"/>
    <p:sldId id="263" r:id="rId9"/>
    <p:sldId id="265" r:id="rId10"/>
    <p:sldId id="264" r:id="rId11"/>
    <p:sldId id="278" r:id="rId12"/>
    <p:sldId id="279" r:id="rId13"/>
    <p:sldId id="280" r:id="rId14"/>
    <p:sldId id="274" r:id="rId15"/>
    <p:sldId id="266" r:id="rId16"/>
    <p:sldId id="267" r:id="rId17"/>
    <p:sldId id="275" r:id="rId18"/>
    <p:sldId id="268" r:id="rId19"/>
    <p:sldId id="270" r:id="rId20"/>
    <p:sldId id="271" r:id="rId21"/>
    <p:sldId id="272" r:id="rId22"/>
    <p:sldId id="260" r:id="rId23"/>
    <p:sldId id="276" r:id="rId24"/>
    <p:sldId id="277"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9" d="100"/>
          <a:sy n="89" d="100"/>
        </p:scale>
        <p:origin x="-60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6D8135-D60B-784B-AE2B-199D625DEB1A}" type="datetimeFigureOut">
              <a:rPr lang="en-US" smtClean="0"/>
              <a:t>2/17/14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67BFC9-89B4-1A4E-9B60-287C2F8DF779}" type="slidenum">
              <a:rPr lang="en-US" smtClean="0"/>
              <a:t>‹#›</a:t>
            </a:fld>
            <a:endParaRPr lang="en-US"/>
          </a:p>
        </p:txBody>
      </p:sp>
    </p:spTree>
    <p:extLst>
      <p:ext uri="{BB962C8B-B14F-4D97-AF65-F5344CB8AC3E}">
        <p14:creationId xmlns:p14="http://schemas.microsoft.com/office/powerpoint/2010/main" val="2454119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67BFC9-89B4-1A4E-9B60-287C2F8DF779}" type="slidenum">
              <a:rPr lang="en-US" smtClean="0"/>
              <a:t>8</a:t>
            </a:fld>
            <a:endParaRPr lang="en-US"/>
          </a:p>
        </p:txBody>
      </p:sp>
    </p:spTree>
    <p:extLst>
      <p:ext uri="{BB962C8B-B14F-4D97-AF65-F5344CB8AC3E}">
        <p14:creationId xmlns:p14="http://schemas.microsoft.com/office/powerpoint/2010/main" val="3812173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SOLUTION</a:t>
            </a:r>
          </a:p>
          <a:p>
            <a:r>
              <a:rPr lang="en-US" sz="1200" b="0" i="0" u="none" strike="noStrike" kern="1200" baseline="0" dirty="0" smtClean="0">
                <a:solidFill>
                  <a:schemeClr val="tx1"/>
                </a:solidFill>
                <a:latin typeface="+mn-lt"/>
                <a:ea typeface="+mn-ea"/>
                <a:cs typeface="+mn-cs"/>
              </a:rPr>
              <a:t>a) Bag C is most expensive because it is represented by the highest point on the graph and the vertical axis represents cost. It costs $7.00.</a:t>
            </a:r>
          </a:p>
          <a:p>
            <a:r>
              <a:rPr lang="en-US" sz="1200" b="0" i="0" u="none" strike="noStrike" kern="1200" baseline="0" dirty="0" smtClean="0">
                <a:solidFill>
                  <a:schemeClr val="tx1"/>
                </a:solidFill>
                <a:latin typeface="+mn-lt"/>
                <a:ea typeface="+mn-ea"/>
                <a:cs typeface="+mn-cs"/>
              </a:rPr>
              <a:t>b) Bag B has the least mass because it is represented by the point on the graph farthest to the left and the horizontal axis represents mass. The mass appears to be 500 g.</a:t>
            </a:r>
          </a:p>
          <a:p>
            <a:r>
              <a:rPr lang="en-US" sz="1200" b="0" i="0" u="none" strike="noStrike" kern="1200" baseline="0" dirty="0" smtClean="0">
                <a:solidFill>
                  <a:schemeClr val="tx1"/>
                </a:solidFill>
                <a:latin typeface="+mn-lt"/>
                <a:ea typeface="+mn-ea"/>
                <a:cs typeface="+mn-cs"/>
              </a:rPr>
              <a:t>c) Bags D and E have the same mass because the points that represent them lie on the same vertical line and it passes through 1800 on the Mass axis. The mass is 1800 g.</a:t>
            </a:r>
          </a:p>
          <a:p>
            <a:r>
              <a:rPr lang="en-US" sz="1200" b="0" i="0" u="none" strike="noStrike" kern="1200" baseline="0" dirty="0" smtClean="0">
                <a:solidFill>
                  <a:schemeClr val="tx1"/>
                </a:solidFill>
                <a:latin typeface="+mn-lt"/>
                <a:ea typeface="+mn-ea"/>
                <a:cs typeface="+mn-cs"/>
              </a:rPr>
              <a:t>d) Bags A and E cost the same because the points that represent them lie on the same horizontal line and it passes through 4 on the Cost axis. The cost is $4.00.</a:t>
            </a:r>
          </a:p>
          <a:p>
            <a:r>
              <a:rPr lang="en-US" sz="1200" b="0" i="0" u="none" strike="noStrike" kern="1200" baseline="0" dirty="0" smtClean="0">
                <a:solidFill>
                  <a:schemeClr val="tx1"/>
                </a:solidFill>
                <a:latin typeface="+mn-lt"/>
                <a:ea typeface="+mn-ea"/>
                <a:cs typeface="+mn-cs"/>
              </a:rPr>
              <a:t>e) Bag D has the better value for money because it has a greater mass than bag C and costs less than bag C.</a:t>
            </a:r>
            <a:endParaRPr lang="en-US" dirty="0"/>
          </a:p>
        </p:txBody>
      </p:sp>
      <p:sp>
        <p:nvSpPr>
          <p:cNvPr id="4" name="Slide Number Placeholder 3"/>
          <p:cNvSpPr>
            <a:spLocks noGrp="1"/>
          </p:cNvSpPr>
          <p:nvPr>
            <p:ph type="sldNum" sz="quarter" idx="10"/>
          </p:nvPr>
        </p:nvSpPr>
        <p:spPr/>
        <p:txBody>
          <a:bodyPr/>
          <a:lstStyle/>
          <a:p>
            <a:fld id="{2C67BFC9-89B4-1A4E-9B60-287C2F8DF779}" type="slidenum">
              <a:rPr lang="en-US" smtClean="0"/>
              <a:t>10</a:t>
            </a:fld>
            <a:endParaRPr lang="en-US"/>
          </a:p>
        </p:txBody>
      </p:sp>
    </p:spTree>
    <p:extLst>
      <p:ext uri="{BB962C8B-B14F-4D97-AF65-F5344CB8AC3E}">
        <p14:creationId xmlns:p14="http://schemas.microsoft.com/office/powerpoint/2010/main" val="2767175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67BFC9-89B4-1A4E-9B60-287C2F8DF779}" type="slidenum">
              <a:rPr lang="en-US" smtClean="0"/>
              <a:t>11</a:t>
            </a:fld>
            <a:endParaRPr lang="en-US"/>
          </a:p>
        </p:txBody>
      </p:sp>
    </p:spTree>
    <p:extLst>
      <p:ext uri="{BB962C8B-B14F-4D97-AF65-F5344CB8AC3E}">
        <p14:creationId xmlns:p14="http://schemas.microsoft.com/office/powerpoint/2010/main" val="1237488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smtClean="0">
                <a:solidFill>
                  <a:srgbClr val="000000"/>
                </a:solidFill>
              </a:rPr>
              <a:t>Window should be: </a:t>
            </a:r>
            <a:endParaRPr lang="en-US" sz="1200" dirty="0" smtClean="0">
              <a:solidFill>
                <a:srgbClr val="000000"/>
              </a:solidFill>
            </a:endParaRPr>
          </a:p>
          <a:p>
            <a:pPr marL="0" indent="0">
              <a:buNone/>
            </a:pPr>
            <a:r>
              <a:rPr lang="en-US" sz="1200" dirty="0" smtClean="0">
                <a:solidFill>
                  <a:srgbClr val="000000"/>
                </a:solidFill>
              </a:rPr>
              <a:t>y min value = -1		x min value = 0	</a:t>
            </a:r>
          </a:p>
          <a:p>
            <a:pPr marL="0" indent="0">
              <a:buNone/>
            </a:pPr>
            <a:r>
              <a:rPr lang="en-US" sz="1200" dirty="0" smtClean="0">
                <a:solidFill>
                  <a:srgbClr val="000000"/>
                </a:solidFill>
              </a:rPr>
              <a:t>y max value = 7		x max value = 2000</a:t>
            </a:r>
          </a:p>
          <a:p>
            <a:pPr marL="0" indent="0">
              <a:buNone/>
            </a:pPr>
            <a:r>
              <a:rPr lang="en-US" sz="1200" dirty="0" smtClean="0">
                <a:solidFill>
                  <a:srgbClr val="000000"/>
                </a:solidFill>
              </a:rPr>
              <a:t>y scale = 1			x scale = 200</a:t>
            </a:r>
            <a:br>
              <a:rPr lang="en-US" sz="1200" dirty="0" smtClean="0">
                <a:solidFill>
                  <a:srgbClr val="000000"/>
                </a:solidFill>
              </a:rPr>
            </a:br>
            <a:endParaRPr lang="en-US" sz="1200" dirty="0" smtClean="0">
              <a:solidFill>
                <a:srgbClr val="000000"/>
              </a:solidFill>
            </a:endParaRP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C67BFC9-89B4-1A4E-9B60-287C2F8DF779}" type="slidenum">
              <a:rPr lang="en-US" smtClean="0"/>
              <a:t>14</a:t>
            </a:fld>
            <a:endParaRPr lang="en-US"/>
          </a:p>
        </p:txBody>
      </p:sp>
    </p:spTree>
    <p:extLst>
      <p:ext uri="{BB962C8B-B14F-4D97-AF65-F5344CB8AC3E}">
        <p14:creationId xmlns:p14="http://schemas.microsoft.com/office/powerpoint/2010/main" val="308336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67BFC9-89B4-1A4E-9B60-287C2F8DF779}" type="slidenum">
              <a:rPr lang="en-US" smtClean="0"/>
              <a:t>16</a:t>
            </a:fld>
            <a:endParaRPr lang="en-US"/>
          </a:p>
        </p:txBody>
      </p:sp>
    </p:spTree>
    <p:extLst>
      <p:ext uri="{BB962C8B-B14F-4D97-AF65-F5344CB8AC3E}">
        <p14:creationId xmlns:p14="http://schemas.microsoft.com/office/powerpoint/2010/main" val="3927568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smtClean="0">
                <a:solidFill>
                  <a:srgbClr val="000000"/>
                </a:solidFill>
              </a:rPr>
              <a:t>Window should be: </a:t>
            </a:r>
            <a:endParaRPr lang="en-US" sz="1200" dirty="0" smtClean="0">
              <a:solidFill>
                <a:srgbClr val="000000"/>
              </a:solidFill>
            </a:endParaRPr>
          </a:p>
          <a:p>
            <a:pPr marL="0" indent="0">
              <a:buNone/>
            </a:pPr>
            <a:r>
              <a:rPr lang="en-US" sz="1200" dirty="0" smtClean="0">
                <a:solidFill>
                  <a:srgbClr val="000000"/>
                </a:solidFill>
              </a:rPr>
              <a:t>y min value = -2		x min value = 0	</a:t>
            </a:r>
          </a:p>
          <a:p>
            <a:pPr marL="0" indent="0">
              <a:buNone/>
            </a:pPr>
            <a:r>
              <a:rPr lang="en-US" sz="1200" dirty="0" smtClean="0">
                <a:solidFill>
                  <a:srgbClr val="000000"/>
                </a:solidFill>
              </a:rPr>
              <a:t>y max value = 2.5		x max value = 110</a:t>
            </a:r>
          </a:p>
          <a:p>
            <a:pPr marL="0" indent="0">
              <a:buNone/>
            </a:pPr>
            <a:r>
              <a:rPr lang="en-US" sz="1200" dirty="0" smtClean="0">
                <a:solidFill>
                  <a:srgbClr val="000000"/>
                </a:solidFill>
              </a:rPr>
              <a:t>y scale = 0.25		x scale = 10</a:t>
            </a:r>
            <a:br>
              <a:rPr lang="en-US" sz="1200" dirty="0" smtClean="0">
                <a:solidFill>
                  <a:srgbClr val="000000"/>
                </a:solidFill>
              </a:rPr>
            </a:br>
            <a:endParaRPr lang="en-US" sz="1200" dirty="0" smtClean="0">
              <a:solidFill>
                <a:srgbClr val="000000"/>
              </a:solidFill>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2C67BFC9-89B4-1A4E-9B60-287C2F8DF779}" type="slidenum">
              <a:rPr lang="en-US" smtClean="0"/>
              <a:t>17</a:t>
            </a:fld>
            <a:endParaRPr lang="en-US"/>
          </a:p>
        </p:txBody>
      </p:sp>
    </p:spTree>
    <p:extLst>
      <p:ext uri="{BB962C8B-B14F-4D97-AF65-F5344CB8AC3E}">
        <p14:creationId xmlns:p14="http://schemas.microsoft.com/office/powerpoint/2010/main" val="2584305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the students write their graphing</a:t>
            </a:r>
            <a:r>
              <a:rPr lang="en-US" baseline="0" dirty="0" smtClean="0"/>
              <a:t> calculator commands.</a:t>
            </a:r>
            <a:endParaRPr lang="en-US" dirty="0"/>
          </a:p>
        </p:txBody>
      </p:sp>
      <p:sp>
        <p:nvSpPr>
          <p:cNvPr id="4" name="Slide Number Placeholder 3"/>
          <p:cNvSpPr>
            <a:spLocks noGrp="1"/>
          </p:cNvSpPr>
          <p:nvPr>
            <p:ph type="sldNum" sz="quarter" idx="10"/>
          </p:nvPr>
        </p:nvSpPr>
        <p:spPr/>
        <p:txBody>
          <a:bodyPr/>
          <a:lstStyle/>
          <a:p>
            <a:fld id="{2C67BFC9-89B4-1A4E-9B60-287C2F8DF779}" type="slidenum">
              <a:rPr lang="en-US" smtClean="0"/>
              <a:t>18</a:t>
            </a:fld>
            <a:endParaRPr lang="en-US"/>
          </a:p>
        </p:txBody>
      </p:sp>
    </p:spTree>
    <p:extLst>
      <p:ext uri="{BB962C8B-B14F-4D97-AF65-F5344CB8AC3E}">
        <p14:creationId xmlns:p14="http://schemas.microsoft.com/office/powerpoint/2010/main" val="1936797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2233D26B-DFC2-4248-8ED0-AD3E108CBDD7}" type="datetime1">
              <a:rPr lang="en-US" smtClean="0"/>
              <a:pPr/>
              <a:t>2/17/14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Tree>
    <p:extLst>
      <p:ext uri="{BB962C8B-B14F-4D97-AF65-F5344CB8AC3E}">
        <p14:creationId xmlns:p14="http://schemas.microsoft.com/office/powerpoint/2010/main" val="2178352475"/>
      </p:ext>
    </p:extLst>
  </p:cSld>
  <p:clrMapOvr>
    <a:masterClrMapping/>
  </p:clrMapOvr>
  <mc:AlternateContent xmlns:mc="http://schemas.openxmlformats.org/markup-compatibility/2006" xmlns:p14="http://schemas.microsoft.com/office/powerpoint/2010/main">
    <mc:Choice Requires="p14">
      <p:transition spd="slow" p14:dur="5000">
        <p14:prism isContent="1" isInverted="1"/>
      </p:transition>
    </mc:Choice>
    <mc:Fallback xmlns="">
      <p:transition xmlns:p14="http://schemas.microsoft.com/office/powerpoint/2010/mai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E694C003-38E8-486A-9BFD-47E55D87241C}" type="datetime1">
              <a:rPr lang="en-US" smtClean="0"/>
              <a:pPr/>
              <a:t>2/17/14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Tree>
    <p:extLst>
      <p:ext uri="{BB962C8B-B14F-4D97-AF65-F5344CB8AC3E}">
        <p14:creationId xmlns:p14="http://schemas.microsoft.com/office/powerpoint/2010/main" val="327700075"/>
      </p:ext>
    </p:extLst>
  </p:cSld>
  <p:clrMapOvr>
    <a:masterClrMapping/>
  </p:clrMapOvr>
  <mc:AlternateContent xmlns:mc="http://schemas.openxmlformats.org/markup-compatibility/2006" xmlns:p14="http://schemas.microsoft.com/office/powerpoint/2010/main">
    <mc:Choice Requires="p14">
      <p:transition spd="slow" p14:dur="5000">
        <p14:prism isContent="1" isInverted="1"/>
      </p:transition>
    </mc:Choice>
    <mc:Fallback xmlns="">
      <p:transition xmlns:p14="http://schemas.microsoft.com/office/powerpoint/2010/mai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E059EAA3-934B-41DB-B3B1-806F4BE5CC37}" type="datetime1">
              <a:rPr lang="en-US" smtClean="0"/>
              <a:pPr/>
              <a:t>2/17/14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Tree>
    <p:extLst>
      <p:ext uri="{BB962C8B-B14F-4D97-AF65-F5344CB8AC3E}">
        <p14:creationId xmlns:p14="http://schemas.microsoft.com/office/powerpoint/2010/main" val="1088077255"/>
      </p:ext>
    </p:extLst>
  </p:cSld>
  <p:clrMapOvr>
    <a:masterClrMapping/>
  </p:clrMapOvr>
  <mc:AlternateContent xmlns:mc="http://schemas.openxmlformats.org/markup-compatibility/2006" xmlns:p14="http://schemas.microsoft.com/office/powerpoint/2010/main">
    <mc:Choice Requires="p14">
      <p:transition spd="slow" p14:dur="5000">
        <p14:prism isContent="1" isInverted="1"/>
      </p:transition>
    </mc:Choice>
    <mc:Fallback xmlns="">
      <p:transition xmlns:p14="http://schemas.microsoft.com/office/powerpoint/2010/mai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7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324017"/>
      </p:ext>
    </p:extLst>
  </p:cSld>
  <p:clrMapOvr>
    <a:masterClrMapping/>
  </p:clrMapOvr>
  <mc:AlternateContent xmlns:mc="http://schemas.openxmlformats.org/markup-compatibility/2006" xmlns:p14="http://schemas.microsoft.com/office/powerpoint/2010/main">
    <mc:Choice Requires="p14">
      <p:transition spd="slow" p14:dur="5000">
        <p14:prism isContent="1"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p:spTree>
      <p:nvGrpSpPr>
        <p:cNvPr id="1" name=""/>
        <p:cNvGrpSpPr/>
        <p:nvPr/>
      </p:nvGrpSpPr>
      <p:grpSpPr>
        <a:xfrm>
          <a:off x="0" y="0"/>
          <a:ext cx="0" cy="0"/>
          <a:chOff x="0" y="0"/>
          <a:chExt cx="0" cy="0"/>
        </a:xfrm>
      </p:grpSpPr>
      <p:pic>
        <p:nvPicPr>
          <p:cNvPr id="3" name="Picture 2" descr="droppedImage-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321" y="465661"/>
            <a:ext cx="5977256" cy="6181159"/>
          </a:xfrm>
          <a:prstGeom prst="rect">
            <a:avLst/>
          </a:prstGeom>
        </p:spPr>
      </p:pic>
      <p:sp>
        <p:nvSpPr>
          <p:cNvPr id="2" name="Title 1"/>
          <p:cNvSpPr>
            <a:spLocks noGrp="1"/>
          </p:cNvSpPr>
          <p:nvPr>
            <p:ph type="ctrTitle" hasCustomPrompt="1"/>
          </p:nvPr>
        </p:nvSpPr>
        <p:spPr>
          <a:xfrm>
            <a:off x="1640419" y="2119857"/>
            <a:ext cx="5249335" cy="1182158"/>
          </a:xfrm>
        </p:spPr>
        <p:txBody>
          <a:bodyPr>
            <a:normAutofit/>
          </a:bodyPr>
          <a:lstStyle>
            <a:lvl1pPr>
              <a:defRPr sz="7400" spc="300"/>
            </a:lvl1pPr>
          </a:lstStyle>
          <a:p>
            <a:r>
              <a:rPr lang="en-US" dirty="0" smtClean="0"/>
              <a:t>TITLE TEXT</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8252" y="-89816"/>
            <a:ext cx="1206501" cy="936890"/>
          </a:xfrm>
          <a:prstGeom prst="rect">
            <a:avLst/>
          </a:prstGeom>
          <a:effectLst>
            <a:outerShdw blurRad="136525" dist="177800" dir="4200000" sx="110000" sy="110000" algn="tl" rotWithShape="0">
              <a:srgbClr val="000000">
                <a:alpha val="34000"/>
              </a:srgbClr>
            </a:outerShdw>
          </a:effectLst>
        </p:spPr>
      </p:pic>
    </p:spTree>
    <p:extLst>
      <p:ext uri="{BB962C8B-B14F-4D97-AF65-F5344CB8AC3E}">
        <p14:creationId xmlns:p14="http://schemas.microsoft.com/office/powerpoint/2010/main" val="3024123245"/>
      </p:ext>
    </p:extLst>
  </p:cSld>
  <p:clrMapOvr>
    <a:masterClrMapping/>
  </p:clrMapOvr>
  <mc:AlternateContent xmlns:mc="http://schemas.openxmlformats.org/markup-compatibility/2006" xmlns:p14="http://schemas.microsoft.com/office/powerpoint/2010/main">
    <mc:Choice Requires="p14">
      <p:transition spd="slow" p14:dur="5000">
        <p14:prism isContent="1" isInverted="1"/>
      </p:transition>
    </mc:Choice>
    <mc:Fallback xmlns="">
      <p:transition xmlns:p14="http://schemas.microsoft.com/office/powerpoint/2010/main" spd="slow">
        <p:fade/>
      </p:transition>
    </mc:Fallback>
  </mc:AlternateContent>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amp; Subtitle">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8603" y="465663"/>
            <a:ext cx="5976783" cy="6180671"/>
          </a:xfrm>
          <a:prstGeom prst="rect">
            <a:avLst/>
          </a:prstGeom>
        </p:spPr>
      </p:pic>
      <p:sp>
        <p:nvSpPr>
          <p:cNvPr id="7" name="Subtitle 2"/>
          <p:cNvSpPr>
            <a:spLocks noGrp="1"/>
          </p:cNvSpPr>
          <p:nvPr>
            <p:ph type="subTitle" idx="1" hasCustomPrompt="1"/>
          </p:nvPr>
        </p:nvSpPr>
        <p:spPr>
          <a:xfrm>
            <a:off x="1894415" y="2275418"/>
            <a:ext cx="4815418" cy="2465917"/>
          </a:xfrm>
        </p:spPr>
        <p:txBody>
          <a:bodyPr>
            <a:normAutofit/>
          </a:bodyPr>
          <a:lstStyle>
            <a:lvl1pPr marL="0" indent="0" algn="l">
              <a:spcBef>
                <a:spcPts val="1680"/>
              </a:spcBef>
              <a:buNone/>
              <a:defRPr sz="2000" b="0" i="0">
                <a:solidFill>
                  <a:srgbClr val="313A44"/>
                </a:solidFill>
                <a:latin typeface="Helvetica Neue UltraLight"/>
                <a:cs typeface="Helvetica Neue Ultra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Body Level One</a:t>
            </a:r>
          </a:p>
          <a:p>
            <a:r>
              <a:rPr lang="en-US" dirty="0" smtClean="0"/>
              <a:t>Body Level Two</a:t>
            </a:r>
          </a:p>
          <a:p>
            <a:r>
              <a:rPr lang="en-US" dirty="0" smtClean="0"/>
              <a:t>Body Level Three</a:t>
            </a:r>
          </a:p>
          <a:p>
            <a:r>
              <a:rPr lang="en-US" dirty="0" smtClean="0"/>
              <a:t>Body Level Four</a:t>
            </a:r>
          </a:p>
        </p:txBody>
      </p:sp>
      <p:sp>
        <p:nvSpPr>
          <p:cNvPr id="9" name="Title 1"/>
          <p:cNvSpPr>
            <a:spLocks noGrp="1"/>
          </p:cNvSpPr>
          <p:nvPr>
            <p:ph type="ctrTitle" hasCustomPrompt="1"/>
          </p:nvPr>
        </p:nvSpPr>
        <p:spPr>
          <a:xfrm>
            <a:off x="1640419" y="1037573"/>
            <a:ext cx="5249335" cy="1026173"/>
          </a:xfrm>
        </p:spPr>
        <p:txBody>
          <a:bodyPr>
            <a:normAutofit/>
          </a:bodyPr>
          <a:lstStyle>
            <a:lvl1pPr>
              <a:defRPr sz="7400" spc="300"/>
            </a:lvl1pPr>
          </a:lstStyle>
          <a:p>
            <a:r>
              <a:rPr lang="en-US" dirty="0" smtClean="0"/>
              <a:t>TITLE TEXT</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8252" y="-89816"/>
            <a:ext cx="1206501" cy="936890"/>
          </a:xfrm>
          <a:prstGeom prst="rect">
            <a:avLst/>
          </a:prstGeom>
          <a:effectLst>
            <a:outerShdw blurRad="136525" dist="177800" dir="4200000" sx="110000" sy="110000" algn="tl" rotWithShape="0">
              <a:srgbClr val="000000">
                <a:alpha val="34000"/>
              </a:srgbClr>
            </a:outerShdw>
          </a:effectLst>
        </p:spPr>
      </p:pic>
    </p:spTree>
    <p:extLst>
      <p:ext uri="{BB962C8B-B14F-4D97-AF65-F5344CB8AC3E}">
        <p14:creationId xmlns:p14="http://schemas.microsoft.com/office/powerpoint/2010/main" val="1804057703"/>
      </p:ext>
    </p:extLst>
  </p:cSld>
  <p:clrMapOvr>
    <a:masterClrMapping/>
  </p:clrMapOvr>
  <mc:AlternateContent xmlns:mc="http://schemas.openxmlformats.org/markup-compatibility/2006" xmlns:p14="http://schemas.microsoft.com/office/powerpoint/2010/main">
    <mc:Choice Requires="p14">
      <p:transition spd="slow" p14:dur="5000">
        <p14:prism isContent="1" isInverted="1"/>
      </p:transition>
    </mc:Choice>
    <mc:Fallback xmlns="">
      <p:transition xmlns:p14="http://schemas.microsoft.com/office/powerpoint/2010/main" spd="slow">
        <p:fade/>
      </p:transition>
    </mc:Fallback>
  </mc:AlternateContent>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Photo">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8603" y="529160"/>
            <a:ext cx="5976783" cy="6180671"/>
          </a:xfrm>
          <a:prstGeom prst="rect">
            <a:avLst/>
          </a:prstGeom>
        </p:spPr>
      </p:pic>
      <p:sp>
        <p:nvSpPr>
          <p:cNvPr id="6" name="Picture Placeholder 10"/>
          <p:cNvSpPr>
            <a:spLocks noGrp="1"/>
          </p:cNvSpPr>
          <p:nvPr>
            <p:ph type="pic" sz="quarter" idx="10"/>
          </p:nvPr>
        </p:nvSpPr>
        <p:spPr>
          <a:xfrm>
            <a:off x="1936746" y="1322916"/>
            <a:ext cx="4741858" cy="3407834"/>
          </a:xfrm>
        </p:spPr>
        <p:txBody>
          <a:bodyPr/>
          <a:lstStyle/>
          <a:p>
            <a:r>
              <a:rPr lang="en-CA" smtClean="0"/>
              <a:t>Drag picture to placeholder or click icon to add</a:t>
            </a:r>
            <a:endParaRPr lang="en-US"/>
          </a:p>
        </p:txBody>
      </p:sp>
    </p:spTree>
    <p:extLst>
      <p:ext uri="{BB962C8B-B14F-4D97-AF65-F5344CB8AC3E}">
        <p14:creationId xmlns:p14="http://schemas.microsoft.com/office/powerpoint/2010/main" val="1372264229"/>
      </p:ext>
    </p:extLst>
  </p:cSld>
  <p:clrMapOvr>
    <a:masterClrMapping/>
  </p:clrMapOvr>
  <mc:AlternateContent xmlns:mc="http://schemas.openxmlformats.org/markup-compatibility/2006" xmlns:p14="http://schemas.microsoft.com/office/powerpoint/2010/main">
    <mc:Choice Requires="p14">
      <p:transition spd="slow" p14:dur="5000">
        <p14:prism isContent="1" isInverted="1"/>
      </p:transition>
    </mc:Choice>
    <mc:Fallback xmlns="">
      <p:transition xmlns:p14="http://schemas.microsoft.com/office/powerpoint/2010/main" spd="slow">
        <p:fade/>
      </p:transition>
    </mc:Fallback>
  </mc:AlternateContent>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amp; Bullets">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8603" y="465663"/>
            <a:ext cx="5976783" cy="6180671"/>
          </a:xfrm>
          <a:prstGeom prst="rect">
            <a:avLst/>
          </a:prstGeom>
        </p:spPr>
      </p:pic>
      <p:sp>
        <p:nvSpPr>
          <p:cNvPr id="9" name="Subtitle 2"/>
          <p:cNvSpPr>
            <a:spLocks noGrp="1"/>
          </p:cNvSpPr>
          <p:nvPr>
            <p:ph type="subTitle" idx="1" hasCustomPrompt="1"/>
          </p:nvPr>
        </p:nvSpPr>
        <p:spPr>
          <a:xfrm>
            <a:off x="1894415" y="2275419"/>
            <a:ext cx="4815418" cy="2698751"/>
          </a:xfrm>
        </p:spPr>
        <p:txBody>
          <a:bodyPr>
            <a:normAutofit/>
          </a:bodyPr>
          <a:lstStyle>
            <a:lvl1pPr marL="0" indent="0" algn="l">
              <a:spcBef>
                <a:spcPts val="1680"/>
              </a:spcBef>
              <a:buClr>
                <a:srgbClr val="5C6B7E"/>
              </a:buClr>
              <a:buFont typeface="Arial"/>
              <a:buNone/>
              <a:defRPr sz="2000" b="0" i="0">
                <a:solidFill>
                  <a:srgbClr val="313A44"/>
                </a:solidFill>
                <a:latin typeface="Helvetica Neue UltraLight"/>
                <a:cs typeface="Helvetica Neue Ultra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Body Level One</a:t>
            </a:r>
          </a:p>
          <a:p>
            <a:r>
              <a:rPr lang="en-US" dirty="0" smtClean="0"/>
              <a:t>Body Level Two</a:t>
            </a:r>
          </a:p>
          <a:p>
            <a:r>
              <a:rPr lang="en-US" dirty="0" smtClean="0"/>
              <a:t>Body Level Three</a:t>
            </a:r>
          </a:p>
          <a:p>
            <a:r>
              <a:rPr lang="en-US" dirty="0" smtClean="0"/>
              <a:t>Body Level Four</a:t>
            </a:r>
          </a:p>
        </p:txBody>
      </p:sp>
      <p:sp>
        <p:nvSpPr>
          <p:cNvPr id="10" name="Title 1"/>
          <p:cNvSpPr>
            <a:spLocks noGrp="1"/>
          </p:cNvSpPr>
          <p:nvPr>
            <p:ph type="ctrTitle" hasCustomPrompt="1"/>
          </p:nvPr>
        </p:nvSpPr>
        <p:spPr>
          <a:xfrm>
            <a:off x="1640419" y="1037573"/>
            <a:ext cx="5249335" cy="1026173"/>
          </a:xfrm>
        </p:spPr>
        <p:txBody>
          <a:bodyPr>
            <a:normAutofit/>
          </a:bodyPr>
          <a:lstStyle>
            <a:lvl1pPr>
              <a:defRPr sz="7400" spc="300"/>
            </a:lvl1pPr>
          </a:lstStyle>
          <a:p>
            <a:r>
              <a:rPr lang="en-US" dirty="0" smtClean="0"/>
              <a:t>TITLE TEXT</a:t>
            </a:r>
            <a:endParaRPr lang="en-US"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8252" y="-89816"/>
            <a:ext cx="1206501" cy="936890"/>
          </a:xfrm>
          <a:prstGeom prst="rect">
            <a:avLst/>
          </a:prstGeom>
          <a:effectLst>
            <a:outerShdw blurRad="136525" dist="177800" dir="4200000" sx="110000" sy="110000" algn="tl" rotWithShape="0">
              <a:srgbClr val="000000">
                <a:alpha val="34000"/>
              </a:srgbClr>
            </a:outerShdw>
          </a:effectLst>
        </p:spPr>
      </p:pic>
    </p:spTree>
    <p:extLst>
      <p:ext uri="{BB962C8B-B14F-4D97-AF65-F5344CB8AC3E}">
        <p14:creationId xmlns:p14="http://schemas.microsoft.com/office/powerpoint/2010/main" val="3430493353"/>
      </p:ext>
    </p:extLst>
  </p:cSld>
  <p:clrMapOvr>
    <a:masterClrMapping/>
  </p:clrMapOvr>
  <mc:AlternateContent xmlns:mc="http://schemas.openxmlformats.org/markup-compatibility/2006" xmlns:p14="http://schemas.microsoft.com/office/powerpoint/2010/main">
    <mc:Choice Requires="p14">
      <p:transition spd="slow" p14:dur="5000">
        <p14:prism isContent="1" isInverted="1"/>
      </p:transition>
    </mc:Choice>
    <mc:Fallback xmlns="">
      <p:transition xmlns:p14="http://schemas.microsoft.com/office/powerpoint/2010/main" spd="slow">
        <p:fade/>
      </p:transition>
    </mc:Fallback>
  </mc:AlternateContent>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8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2801955"/>
      </p:ext>
    </p:extLst>
  </p:cSld>
  <p:clrMapOvr>
    <a:masterClrMapping/>
  </p:clrMapOvr>
  <mc:AlternateContent xmlns:mc="http://schemas.openxmlformats.org/markup-compatibility/2006" xmlns:p14="http://schemas.microsoft.com/office/powerpoint/2010/main">
    <mc:Choice Requires="p14">
      <p:transition spd="slow" p14:dur="5000">
        <p14:prism isContent="1"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8F97F932-D99A-4087-BFB1-EA42FAFC8D2C}" type="datetime1">
              <a:rPr lang="en-US" smtClean="0"/>
              <a:pPr/>
              <a:t>2/17/14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Tree>
    <p:extLst>
      <p:ext uri="{BB962C8B-B14F-4D97-AF65-F5344CB8AC3E}">
        <p14:creationId xmlns:p14="http://schemas.microsoft.com/office/powerpoint/2010/main" val="3828362560"/>
      </p:ext>
    </p:extLst>
  </p:cSld>
  <p:clrMapOvr>
    <a:masterClrMapping/>
  </p:clrMapOvr>
  <mc:AlternateContent xmlns:mc="http://schemas.openxmlformats.org/markup-compatibility/2006" xmlns:p14="http://schemas.microsoft.com/office/powerpoint/2010/main">
    <mc:Choice Requires="p14">
      <p:transition spd="slow" p14:dur="5000">
        <p14:prism isContent="1" isInverted="1"/>
      </p:transition>
    </mc:Choice>
    <mc:Fallback xmlns="">
      <p:transition xmlns:p14="http://schemas.microsoft.com/office/powerpoint/2010/mai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79C96367-2F2B-4F6E-ACF4-15FA13738E10}" type="datetime1">
              <a:rPr lang="en-US" smtClean="0"/>
              <a:pPr/>
              <a:t>2/17/14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523C92-45F4-4C30-810D-4886C1BA6969}" type="slidenum">
              <a:rPr lang="en-US" smtClean="0"/>
              <a:pPr/>
              <a:t>‹#›</a:t>
            </a:fld>
            <a:endParaRPr lang="en-US"/>
          </a:p>
        </p:txBody>
      </p:sp>
    </p:spTree>
    <p:extLst>
      <p:ext uri="{BB962C8B-B14F-4D97-AF65-F5344CB8AC3E}">
        <p14:creationId xmlns:p14="http://schemas.microsoft.com/office/powerpoint/2010/main" val="4165753047"/>
      </p:ext>
    </p:extLst>
  </p:cSld>
  <p:clrMapOvr>
    <a:masterClrMapping/>
  </p:clrMapOvr>
  <mc:AlternateContent xmlns:mc="http://schemas.openxmlformats.org/markup-compatibility/2006" xmlns:p14="http://schemas.microsoft.com/office/powerpoint/2010/main">
    <mc:Choice Requires="p14">
      <p:transition spd="slow" p14:dur="5000">
        <p14:prism isContent="1" isInverted="1"/>
      </p:transition>
    </mc:Choice>
    <mc:Fallback xmlns="">
      <p:transition xmlns:p14="http://schemas.microsoft.com/office/powerpoint/2010/mai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8FB3498D-21C7-408B-8EF5-5B55DEF0BFD5}" type="datetime1">
              <a:rPr lang="en-US" smtClean="0"/>
              <a:pPr/>
              <a:t>2/17/14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a:p>
        </p:txBody>
      </p:sp>
    </p:spTree>
    <p:extLst>
      <p:ext uri="{BB962C8B-B14F-4D97-AF65-F5344CB8AC3E}">
        <p14:creationId xmlns:p14="http://schemas.microsoft.com/office/powerpoint/2010/main" val="1203695221"/>
      </p:ext>
    </p:extLst>
  </p:cSld>
  <p:clrMapOvr>
    <a:masterClrMapping/>
  </p:clrMapOvr>
  <mc:AlternateContent xmlns:mc="http://schemas.openxmlformats.org/markup-compatibility/2006" xmlns:p14="http://schemas.microsoft.com/office/powerpoint/2010/main">
    <mc:Choice Requires="p14">
      <p:transition spd="slow" p14:dur="5000">
        <p14:prism isContent="1" isInverted="1"/>
      </p:transition>
    </mc:Choice>
    <mc:Fallback xmlns="">
      <p:transition xmlns:p14="http://schemas.microsoft.com/office/powerpoint/2010/mai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84DB246E-8FD1-42FF-94A4-E4133095C37A}" type="datetime1">
              <a:rPr lang="en-US" smtClean="0"/>
              <a:pPr/>
              <a:t>2/17/14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237106-F2ED-405E-BC33-CC3CF426205F}" type="slidenum">
              <a:rPr lang="en-US" smtClean="0"/>
              <a:pPr/>
              <a:t>‹#›</a:t>
            </a:fld>
            <a:endParaRPr lang="en-US"/>
          </a:p>
        </p:txBody>
      </p:sp>
    </p:spTree>
    <p:extLst>
      <p:ext uri="{BB962C8B-B14F-4D97-AF65-F5344CB8AC3E}">
        <p14:creationId xmlns:p14="http://schemas.microsoft.com/office/powerpoint/2010/main" val="1430363142"/>
      </p:ext>
    </p:extLst>
  </p:cSld>
  <p:clrMapOvr>
    <a:masterClrMapping/>
  </p:clrMapOvr>
  <mc:AlternateContent xmlns:mc="http://schemas.openxmlformats.org/markup-compatibility/2006" xmlns:p14="http://schemas.microsoft.com/office/powerpoint/2010/main">
    <mc:Choice Requires="p14">
      <p:transition spd="slow" p14:dur="5000">
        <p14:prism isContent="1" isInverted="1"/>
      </p:transition>
    </mc:Choice>
    <mc:Fallback xmlns="">
      <p:transition xmlns:p14="http://schemas.microsoft.com/office/powerpoint/2010/mai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A93939D4-B818-4372-B1EE-7CB6D5BBC74A}" type="datetime1">
              <a:rPr lang="en-US" smtClean="0"/>
              <a:pPr/>
              <a:t>2/17/14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237106-F2ED-405E-BC33-CC3CF426205F}" type="slidenum">
              <a:rPr lang="en-US" smtClean="0"/>
              <a:pPr/>
              <a:t>‹#›</a:t>
            </a:fld>
            <a:endParaRPr lang="en-US"/>
          </a:p>
        </p:txBody>
      </p:sp>
    </p:spTree>
    <p:extLst>
      <p:ext uri="{BB962C8B-B14F-4D97-AF65-F5344CB8AC3E}">
        <p14:creationId xmlns:p14="http://schemas.microsoft.com/office/powerpoint/2010/main" val="1557116891"/>
      </p:ext>
    </p:extLst>
  </p:cSld>
  <p:clrMapOvr>
    <a:masterClrMapping/>
  </p:clrMapOvr>
  <mc:AlternateContent xmlns:mc="http://schemas.openxmlformats.org/markup-compatibility/2006" xmlns:p14="http://schemas.microsoft.com/office/powerpoint/2010/main">
    <mc:Choice Requires="p14">
      <p:transition spd="slow" p14:dur="5000">
        <p14:prism isContent="1" isInverted="1"/>
      </p:transition>
    </mc:Choice>
    <mc:Fallback xmlns="">
      <p:transition xmlns:p14="http://schemas.microsoft.com/office/powerpoint/2010/mai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35E438-4D0D-4834-B658-A90420491D98}" type="datetime1">
              <a:rPr lang="en-US" smtClean="0"/>
              <a:pPr/>
              <a:t>2/17/14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237106-F2ED-405E-BC33-CC3CF426205F}" type="slidenum">
              <a:rPr lang="en-US" smtClean="0"/>
              <a:pPr/>
              <a:t>‹#›</a:t>
            </a:fld>
            <a:endParaRPr lang="en-US"/>
          </a:p>
        </p:txBody>
      </p:sp>
    </p:spTree>
    <p:extLst>
      <p:ext uri="{BB962C8B-B14F-4D97-AF65-F5344CB8AC3E}">
        <p14:creationId xmlns:p14="http://schemas.microsoft.com/office/powerpoint/2010/main" val="4128637556"/>
      </p:ext>
    </p:extLst>
  </p:cSld>
  <p:clrMapOvr>
    <a:masterClrMapping/>
  </p:clrMapOvr>
  <mc:AlternateContent xmlns:mc="http://schemas.openxmlformats.org/markup-compatibility/2006" xmlns:p14="http://schemas.microsoft.com/office/powerpoint/2010/main">
    <mc:Choice Requires="p14">
      <p:transition spd="slow" p14:dur="5000">
        <p14:prism isContent="1" isInverted="1"/>
      </p:transition>
    </mc:Choice>
    <mc:Fallback xmlns="">
      <p:transition xmlns:p14="http://schemas.microsoft.com/office/powerpoint/2010/mai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76F8ADFA-7142-4015-85E6-1712F15FA709}" type="datetime1">
              <a:rPr lang="en-US" smtClean="0"/>
              <a:pPr/>
              <a:t>2/17/14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a:p>
        </p:txBody>
      </p:sp>
    </p:spTree>
    <p:extLst>
      <p:ext uri="{BB962C8B-B14F-4D97-AF65-F5344CB8AC3E}">
        <p14:creationId xmlns:p14="http://schemas.microsoft.com/office/powerpoint/2010/main" val="4146932571"/>
      </p:ext>
    </p:extLst>
  </p:cSld>
  <p:clrMapOvr>
    <a:masterClrMapping/>
  </p:clrMapOvr>
  <mc:AlternateContent xmlns:mc="http://schemas.openxmlformats.org/markup-compatibility/2006" xmlns:p14="http://schemas.microsoft.com/office/powerpoint/2010/main">
    <mc:Choice Requires="p14">
      <p:transition spd="slow" p14:dur="5000">
        <p14:prism isContent="1" isInverted="1"/>
      </p:transition>
    </mc:Choice>
    <mc:Fallback xmlns="">
      <p:transition xmlns:p14="http://schemas.microsoft.com/office/powerpoint/2010/mai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34A581E0-D653-4D78-A48F-41D80498BC7E}" type="datetime1">
              <a:rPr lang="en-US" smtClean="0"/>
              <a:pPr/>
              <a:t>2/17/14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a:p>
        </p:txBody>
      </p:sp>
    </p:spTree>
    <p:extLst>
      <p:ext uri="{BB962C8B-B14F-4D97-AF65-F5344CB8AC3E}">
        <p14:creationId xmlns:p14="http://schemas.microsoft.com/office/powerpoint/2010/main" val="1465016625"/>
      </p:ext>
    </p:extLst>
  </p:cSld>
  <p:clrMapOvr>
    <a:masterClrMapping/>
  </p:clrMapOvr>
  <mc:AlternateContent xmlns:mc="http://schemas.openxmlformats.org/markup-compatibility/2006" xmlns:p14="http://schemas.microsoft.com/office/powerpoint/2010/main">
    <mc:Choice Requires="p14">
      <p:transition spd="slow" p14:dur="5000">
        <p14:prism isContent="1" isInverted="1"/>
      </p:transition>
    </mc:Choice>
    <mc:Fallback xmlns="">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3AFFF1-9C47-49F0-AE12-AF188F3F4E82}" type="datetime1">
              <a:rPr lang="en-US" smtClean="0"/>
              <a:pPr/>
              <a:t>2/17/14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237106-F2ED-405E-BC33-CC3CF426205F}" type="slidenum">
              <a:rPr lang="en-US" smtClean="0"/>
              <a:pPr/>
              <a:t>‹#›</a:t>
            </a:fld>
            <a:endParaRPr lang="en-US" dirty="0"/>
          </a:p>
        </p:txBody>
      </p:sp>
    </p:spTree>
    <p:extLst>
      <p:ext uri="{BB962C8B-B14F-4D97-AF65-F5344CB8AC3E}">
        <p14:creationId xmlns:p14="http://schemas.microsoft.com/office/powerpoint/2010/main" val="718106608"/>
      </p:ext>
    </p:extLst>
  </p:cSld>
  <p:clrMap bg1="dk1" tx1="lt1" bg2="dk2" tx2="lt2" accent1="accent1" accent2="accent2" accent3="accent3" accent4="accent4" accent5="accent5" accent6="accent6" hlink="hlink" folHlink="folHlink"/>
  <p:sldLayoutIdLst>
    <p:sldLayoutId id="2147484759" r:id="rId1"/>
    <p:sldLayoutId id="2147484760" r:id="rId2"/>
    <p:sldLayoutId id="2147484761" r:id="rId3"/>
    <p:sldLayoutId id="2147484762" r:id="rId4"/>
    <p:sldLayoutId id="2147484763" r:id="rId5"/>
    <p:sldLayoutId id="2147484764" r:id="rId6"/>
    <p:sldLayoutId id="2147484765" r:id="rId7"/>
    <p:sldLayoutId id="2147484766" r:id="rId8"/>
    <p:sldLayoutId id="2147484767" r:id="rId9"/>
    <p:sldLayoutId id="2147484768" r:id="rId10"/>
    <p:sldLayoutId id="2147484769" r:id="rId11"/>
    <p:sldLayoutId id="2147484770" r:id="rId12"/>
    <p:sldLayoutId id="2147484771" r:id="rId13"/>
    <p:sldLayoutId id="2147484772" r:id="rId14"/>
    <p:sldLayoutId id="2147484773" r:id="rId15"/>
    <p:sldLayoutId id="2147484774" r:id="rId16"/>
    <p:sldLayoutId id="2147484775" r:id="rId17"/>
  </p:sldLayoutIdLst>
  <mc:AlternateContent xmlns:mc="http://schemas.openxmlformats.org/markup-compatibility/2006" xmlns:p14="http://schemas.microsoft.com/office/powerpoint/2010/main">
    <mc:Choice Requires="p14">
      <p:transition spd="slow" p14:dur="5000">
        <p14:prism isContent="1" isInverted="1"/>
      </p:transition>
    </mc:Choice>
    <mc:Fallback xmlns="">
      <p:transition xmlns:p14="http://schemas.microsoft.com/office/powerpoint/2010/main" spd="slow">
        <p:fade/>
      </p:transition>
    </mc:Fallback>
  </mc:AlternateConten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BdUJxrqpdUA" TargetMode="External"/><Relationship Id="rId4" Type="http://schemas.openxmlformats.org/officeDocument/2006/relationships/hyperlink" Target="http://www.dummies.com/how-to/content/how-to-plot-twovariable-data-on-the-ti84-plus.html"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shodor.org/interactivate/activities/GraphSketcher/" TargetMode="External"/><Relationship Id="rId4" Type="http://schemas.openxmlformats.org/officeDocument/2006/relationships/hyperlink" Target="http://www.mathsisfun.com/data/cartesian-coordinates.html" TargetMode="External"/><Relationship Id="rId1" Type="http://schemas.openxmlformats.org/officeDocument/2006/relationships/slideLayout" Target="../slideLayouts/slideLayout2.xml"/><Relationship Id="rId2" Type="http://schemas.openxmlformats.org/officeDocument/2006/relationships/hyperlink" Target="http://www.mathsisfun.com/data/graphs-index.html"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prstTxWarp prst="textArchUp">
              <a:avLst/>
            </a:prstTxWarp>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6000" b="1" cap="all" dirty="0" smtClean="0">
                <a:ln w="0"/>
                <a:solidFill>
                  <a:srgbClr val="000000"/>
                </a:solidFill>
                <a:effectLst>
                  <a:outerShdw blurRad="50800" dist="38100" dir="5400000" algn="t" rotWithShape="0">
                    <a:prstClr val="black">
                      <a:alpha val="40000"/>
                    </a:prstClr>
                  </a:outerShdw>
                  <a:reflection blurRad="12700" stA="50000" endPos="50000" dist="5000" dir="5400000" sy="-100000" rotWithShape="0"/>
                </a:effectLst>
                <a:latin typeface="Capitals"/>
                <a:cs typeface="Capitals"/>
              </a:rPr>
              <a:t>	WELCOME BACK</a:t>
            </a:r>
            <a:endParaRPr lang="en-US" sz="6000" b="1" cap="all" dirty="0">
              <a:ln w="0"/>
              <a:solidFill>
                <a:srgbClr val="000000"/>
              </a:solidFill>
              <a:effectLst>
                <a:outerShdw blurRad="50800" dist="38100" dir="5400000" algn="t" rotWithShape="0">
                  <a:prstClr val="black">
                    <a:alpha val="40000"/>
                  </a:prstClr>
                </a:outerShdw>
                <a:reflection blurRad="12700" stA="50000" endPos="50000" dist="5000" dir="5400000" sy="-100000" rotWithShape="0"/>
              </a:effectLst>
              <a:latin typeface="Capitals"/>
              <a:cs typeface="Capitals"/>
            </a:endParaRPr>
          </a:p>
        </p:txBody>
      </p:sp>
      <p:sp>
        <p:nvSpPr>
          <p:cNvPr id="3" name="Subtitle 2"/>
          <p:cNvSpPr>
            <a:spLocks noGrp="1"/>
          </p:cNvSpPr>
          <p:nvPr>
            <p:ph type="subTitle" idx="1"/>
          </p:nvPr>
        </p:nvSpPr>
        <p:spPr/>
        <p:txBody>
          <a:bodyPr>
            <a:normAutofit/>
            <a:scene3d>
              <a:camera prst="perspectiveLeft"/>
              <a:lightRig rig="threePt" dir="t"/>
            </a:scene3d>
          </a:bodyPr>
          <a:lstStyle/>
          <a:p>
            <a:r>
              <a:rPr lang="en-US" sz="45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3">
                      <a:satMod val="175000"/>
                      <a:alpha val="40000"/>
                    </a:schemeClr>
                  </a:glow>
                  <a:reflection blurRad="12700" stA="28000" endPos="45000" dist="1000" dir="5400000" sy="-100000" algn="bl" rotWithShape="0"/>
                </a:effectLst>
              </a:rPr>
              <a:t>MATH 10 STUDENTS</a:t>
            </a:r>
            <a:endParaRPr lang="en-US" sz="45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3">
                    <a:satMod val="175000"/>
                    <a:alpha val="40000"/>
                  </a:schemeClr>
                </a:glow>
                <a:reflection blurRad="12700" stA="28000" endPos="45000" dist="1000" dir="5400000" sy="-100000" algn="bl" rotWithShape="0"/>
              </a:effectLst>
            </a:endParaRPr>
          </a:p>
        </p:txBody>
      </p:sp>
    </p:spTree>
    <p:extLst>
      <p:ext uri="{BB962C8B-B14F-4D97-AF65-F5344CB8AC3E}">
        <p14:creationId xmlns:p14="http://schemas.microsoft.com/office/powerpoint/2010/main" val="455415276"/>
      </p:ext>
    </p:extLst>
  </p:cSld>
  <p:clrMapOvr>
    <a:masterClrMapping/>
  </p:clrMapOvr>
  <mc:AlternateContent xmlns:mc="http://schemas.openxmlformats.org/markup-compatibility/2006" xmlns:p14="http://schemas.microsoft.com/office/powerpoint/2010/main">
    <mc:Choice Requires="p14">
      <p:transition spd="slow" p14:dur="5000">
        <p14:prism isContent="1"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4-02-11 at 12.35.20 PM.png"/>
          <p:cNvPicPr>
            <a:picLocks noGrp="1" noChangeAspect="1"/>
          </p:cNvPicPr>
          <p:nvPr>
            <p:ph idx="1"/>
          </p:nvPr>
        </p:nvPicPr>
        <p:blipFill>
          <a:blip r:embed="rId3">
            <a:extLst>
              <a:ext uri="{28A0092B-C50C-407E-A947-70E740481C1C}">
                <a14:useLocalDpi xmlns:a14="http://schemas.microsoft.com/office/drawing/2010/main" val="0"/>
              </a:ext>
            </a:extLst>
          </a:blip>
          <a:srcRect l="-26818" r="-26818"/>
          <a:stretch>
            <a:fillRect/>
          </a:stretch>
        </p:blipFill>
        <p:spPr>
          <a:xfrm>
            <a:off x="-1201676" y="327709"/>
            <a:ext cx="11742676" cy="6064624"/>
          </a:xfrm>
        </p:spPr>
      </p:pic>
    </p:spTree>
    <p:extLst>
      <p:ext uri="{BB962C8B-B14F-4D97-AF65-F5344CB8AC3E}">
        <p14:creationId xmlns:p14="http://schemas.microsoft.com/office/powerpoint/2010/main" val="2160152171"/>
      </p:ext>
    </p:extLst>
  </p:cSld>
  <p:clrMapOvr>
    <a:masterClrMapping/>
  </p:clrMapOvr>
  <mc:AlternateContent xmlns:mc="http://schemas.openxmlformats.org/markup-compatibility/2006" xmlns:p14="http://schemas.microsoft.com/office/powerpoint/2010/main">
    <mc:Choice Requires="p14">
      <p:transition spd="slow" p14:dur="5000">
        <p14:prism isContent="1"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00"/>
                </a:solidFill>
              </a:rPr>
              <a:t>Graphing Technology - HOW</a:t>
            </a:r>
            <a:endParaRPr lang="en-US" b="1" dirty="0">
              <a:solidFill>
                <a:srgbClr val="000000"/>
              </a:solidFill>
            </a:endParaRPr>
          </a:p>
        </p:txBody>
      </p:sp>
      <p:sp>
        <p:nvSpPr>
          <p:cNvPr id="3" name="Content Placeholder 2"/>
          <p:cNvSpPr>
            <a:spLocks noGrp="1"/>
          </p:cNvSpPr>
          <p:nvPr>
            <p:ph idx="1"/>
          </p:nvPr>
        </p:nvSpPr>
        <p:spPr/>
        <p:txBody>
          <a:bodyPr/>
          <a:lstStyle/>
          <a:p>
            <a:pPr marL="0" indent="0">
              <a:buNone/>
            </a:pPr>
            <a:r>
              <a:rPr lang="en-US" dirty="0" smtClean="0"/>
              <a:t>HOW TO CLEAR ALL THE MEMORY</a:t>
            </a:r>
          </a:p>
          <a:p>
            <a:pPr marL="514350" indent="-514350">
              <a:buAutoNum type="arabicParenR"/>
            </a:pPr>
            <a:r>
              <a:rPr lang="en-US" dirty="0" smtClean="0"/>
              <a:t>2</a:t>
            </a:r>
            <a:r>
              <a:rPr lang="en-US" baseline="30000" dirty="0" smtClean="0"/>
              <a:t>nd</a:t>
            </a:r>
            <a:r>
              <a:rPr lang="en-US" dirty="0" smtClean="0"/>
              <a:t> +</a:t>
            </a:r>
          </a:p>
          <a:p>
            <a:pPr marL="514350" indent="-514350">
              <a:buAutoNum type="arabicParenR"/>
            </a:pPr>
            <a:r>
              <a:rPr lang="en-US" dirty="0" smtClean="0"/>
              <a:t>Select down to # 7, then press ENTER.</a:t>
            </a:r>
          </a:p>
          <a:p>
            <a:pPr marL="514350" indent="-514350">
              <a:buAutoNum type="arabicParenR"/>
            </a:pPr>
            <a:r>
              <a:rPr lang="en-US" dirty="0" smtClean="0"/>
              <a:t>Select # </a:t>
            </a:r>
            <a:r>
              <a:rPr lang="en-US" dirty="0" smtClean="0"/>
              <a:t>2, </a:t>
            </a:r>
            <a:r>
              <a:rPr lang="en-US" dirty="0" smtClean="0"/>
              <a:t>then press ENTER.</a:t>
            </a:r>
          </a:p>
          <a:p>
            <a:pPr marL="0" indent="0">
              <a:buNone/>
            </a:pPr>
            <a:endParaRPr lang="en-US" dirty="0" smtClean="0"/>
          </a:p>
        </p:txBody>
      </p:sp>
    </p:spTree>
    <p:extLst>
      <p:ext uri="{BB962C8B-B14F-4D97-AF65-F5344CB8AC3E}">
        <p14:creationId xmlns:p14="http://schemas.microsoft.com/office/powerpoint/2010/main" val="1171770489"/>
      </p:ext>
    </p:extLst>
  </p:cSld>
  <p:clrMapOvr>
    <a:masterClrMapping/>
  </p:clrMapOvr>
  <mc:AlternateContent xmlns:mc="http://schemas.openxmlformats.org/markup-compatibility/2006" xmlns:p14="http://schemas.microsoft.com/office/powerpoint/2010/main">
    <mc:Choice Requires="p14">
      <p:transition spd="slow" p14:dur="5000">
        <p14:prism isContent="1"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00"/>
                </a:solidFill>
              </a:rPr>
              <a:t>Graphing Technology - HOW</a:t>
            </a:r>
            <a:endParaRPr lang="en-US" b="1" dirty="0">
              <a:solidFill>
                <a:srgbClr val="000000"/>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HOW TO CLEAR ALL DATA ENTRIES</a:t>
            </a:r>
          </a:p>
          <a:p>
            <a:pPr marL="514350" indent="-514350">
              <a:buAutoNum type="arabicParenR"/>
            </a:pPr>
            <a:r>
              <a:rPr lang="en-US" dirty="0" smtClean="0"/>
              <a:t>2</a:t>
            </a:r>
            <a:r>
              <a:rPr lang="en-US" baseline="30000" dirty="0" smtClean="0"/>
              <a:t>nd</a:t>
            </a:r>
            <a:r>
              <a:rPr lang="en-US" dirty="0" smtClean="0"/>
              <a:t>  +</a:t>
            </a:r>
          </a:p>
          <a:p>
            <a:pPr marL="514350" indent="-514350">
              <a:buAutoNum type="arabicParenR"/>
            </a:pPr>
            <a:r>
              <a:rPr lang="en-US" dirty="0" smtClean="0"/>
              <a:t>Select down to # 3, then press ENTER.</a:t>
            </a:r>
          </a:p>
          <a:p>
            <a:pPr marL="0" indent="0">
              <a:buNone/>
            </a:pPr>
            <a:endParaRPr lang="en-US" dirty="0" smtClean="0"/>
          </a:p>
          <a:p>
            <a:pPr marL="0" indent="0">
              <a:buNone/>
            </a:pPr>
            <a:r>
              <a:rPr lang="en-US" dirty="0"/>
              <a:t>HOW TO CLEAR ALL </a:t>
            </a:r>
            <a:r>
              <a:rPr lang="en-US" dirty="0" smtClean="0"/>
              <a:t>LISTS </a:t>
            </a:r>
            <a:r>
              <a:rPr lang="en-US" dirty="0"/>
              <a:t>ENTRIES</a:t>
            </a:r>
          </a:p>
          <a:p>
            <a:pPr marL="514350" indent="-514350">
              <a:buAutoNum type="arabicParenR"/>
            </a:pPr>
            <a:r>
              <a:rPr lang="en-US" dirty="0"/>
              <a:t>2</a:t>
            </a:r>
            <a:r>
              <a:rPr lang="en-US" baseline="30000" dirty="0"/>
              <a:t>nd</a:t>
            </a:r>
            <a:r>
              <a:rPr lang="en-US" dirty="0"/>
              <a:t> </a:t>
            </a:r>
            <a:r>
              <a:rPr lang="en-US" dirty="0" smtClean="0"/>
              <a:t> +</a:t>
            </a:r>
            <a:endParaRPr lang="en-US" dirty="0"/>
          </a:p>
          <a:p>
            <a:pPr marL="514350" indent="-514350">
              <a:buAutoNum type="arabicParenR"/>
            </a:pPr>
            <a:r>
              <a:rPr lang="en-US" dirty="0"/>
              <a:t>Select down to # </a:t>
            </a:r>
            <a:r>
              <a:rPr lang="en-US" dirty="0" smtClean="0"/>
              <a:t>4, </a:t>
            </a:r>
            <a:r>
              <a:rPr lang="en-US" dirty="0"/>
              <a:t>then press ENTER</a:t>
            </a:r>
            <a:r>
              <a:rPr lang="en-US" dirty="0" smtClean="0"/>
              <a:t>.</a:t>
            </a:r>
          </a:p>
          <a:p>
            <a:pPr marL="0" indent="0">
              <a:buNone/>
            </a:pPr>
            <a:r>
              <a:rPr lang="en-US" dirty="0" smtClean="0"/>
              <a:t>OR</a:t>
            </a:r>
          </a:p>
          <a:p>
            <a:pPr marL="0" indent="0">
              <a:buNone/>
            </a:pPr>
            <a:r>
              <a:rPr lang="en-US" dirty="0" smtClean="0"/>
              <a:t>1) STAT, scroll down to #4, then press ENTER.</a:t>
            </a:r>
            <a:endParaRPr lang="en-US" dirty="0"/>
          </a:p>
          <a:p>
            <a:pPr marL="0" indent="0">
              <a:buNone/>
            </a:pPr>
            <a:endParaRPr lang="en-US" dirty="0" smtClean="0"/>
          </a:p>
        </p:txBody>
      </p:sp>
    </p:spTree>
    <p:extLst>
      <p:ext uri="{BB962C8B-B14F-4D97-AF65-F5344CB8AC3E}">
        <p14:creationId xmlns:p14="http://schemas.microsoft.com/office/powerpoint/2010/main" val="3144798511"/>
      </p:ext>
    </p:extLst>
  </p:cSld>
  <p:clrMapOvr>
    <a:masterClrMapping/>
  </p:clrMapOvr>
  <mc:AlternateContent xmlns:mc="http://schemas.openxmlformats.org/markup-compatibility/2006" xmlns:p14="http://schemas.microsoft.com/office/powerpoint/2010/main">
    <mc:Choice Requires="p14">
      <p:transition spd="slow" p14:dur="5000">
        <p14:prism isContent="1"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00"/>
                </a:solidFill>
              </a:rPr>
              <a:t>Graphing Technology - HOW</a:t>
            </a:r>
            <a:endParaRPr lang="en-US" b="1" dirty="0">
              <a:solidFill>
                <a:srgbClr val="000000"/>
              </a:solidFill>
            </a:endParaRPr>
          </a:p>
        </p:txBody>
      </p:sp>
      <p:sp>
        <p:nvSpPr>
          <p:cNvPr id="3" name="Content Placeholder 2"/>
          <p:cNvSpPr>
            <a:spLocks noGrp="1"/>
          </p:cNvSpPr>
          <p:nvPr>
            <p:ph idx="1"/>
          </p:nvPr>
        </p:nvSpPr>
        <p:spPr/>
        <p:txBody>
          <a:bodyPr>
            <a:normAutofit/>
          </a:bodyPr>
          <a:lstStyle/>
          <a:p>
            <a:pPr marL="0" indent="0">
              <a:buNone/>
            </a:pPr>
            <a:r>
              <a:rPr lang="en-US" dirty="0" smtClean="0"/>
              <a:t>HOW TO EDIT LIST ENTRIES</a:t>
            </a:r>
          </a:p>
          <a:p>
            <a:pPr marL="514350" indent="-514350">
              <a:buAutoNum type="arabicParenR"/>
            </a:pPr>
            <a:r>
              <a:rPr lang="en-US" dirty="0" smtClean="0"/>
              <a:t>STAT, select #1 then edit data values.</a:t>
            </a:r>
          </a:p>
          <a:p>
            <a:pPr marL="0" indent="0">
              <a:buNone/>
            </a:pPr>
            <a:endParaRPr lang="en-US" dirty="0" smtClean="0"/>
          </a:p>
          <a:p>
            <a:pPr marL="0" indent="0">
              <a:buNone/>
            </a:pPr>
            <a:r>
              <a:rPr lang="en-US" dirty="0"/>
              <a:t>HOW TO </a:t>
            </a:r>
            <a:r>
              <a:rPr lang="en-US" dirty="0" smtClean="0"/>
              <a:t>CLEAR LIST </a:t>
            </a:r>
            <a:r>
              <a:rPr lang="en-US" dirty="0"/>
              <a:t>ENTRIES</a:t>
            </a:r>
          </a:p>
          <a:p>
            <a:pPr marL="514350" indent="-514350">
              <a:buAutoNum type="arabicParenR"/>
            </a:pPr>
            <a:r>
              <a:rPr lang="en-US" dirty="0" smtClean="0"/>
              <a:t>STAT, scroll up, select data list you want to clear. Make sure the cursor is on L1 for example.</a:t>
            </a:r>
            <a:endParaRPr lang="en-US" dirty="0"/>
          </a:p>
          <a:p>
            <a:pPr marL="514350" indent="-514350">
              <a:buAutoNum type="arabicParenR"/>
            </a:pPr>
            <a:r>
              <a:rPr lang="en-US" dirty="0"/>
              <a:t>P</a:t>
            </a:r>
            <a:r>
              <a:rPr lang="en-US" dirty="0" smtClean="0"/>
              <a:t>ress CLEAR.</a:t>
            </a:r>
          </a:p>
          <a:p>
            <a:pPr marL="0" indent="0">
              <a:buNone/>
            </a:pPr>
            <a:endParaRPr lang="en-US" dirty="0" smtClean="0"/>
          </a:p>
        </p:txBody>
      </p:sp>
    </p:spTree>
    <p:extLst>
      <p:ext uri="{BB962C8B-B14F-4D97-AF65-F5344CB8AC3E}">
        <p14:creationId xmlns:p14="http://schemas.microsoft.com/office/powerpoint/2010/main" val="4179806284"/>
      </p:ext>
    </p:extLst>
  </p:cSld>
  <p:clrMapOvr>
    <a:masterClrMapping/>
  </p:clrMapOvr>
  <mc:AlternateContent xmlns:mc="http://schemas.openxmlformats.org/markup-compatibility/2006" xmlns:p14="http://schemas.microsoft.com/office/powerpoint/2010/main">
    <mc:Choice Requires="p14">
      <p:transition spd="slow" p14:dur="5000">
        <p14:prism isContent="1"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8293"/>
            <a:ext cx="8229600" cy="1143000"/>
          </a:xfrm>
        </p:spPr>
        <p:txBody>
          <a:bodyPr/>
          <a:lstStyle/>
          <a:p>
            <a:r>
              <a:rPr lang="en-US" b="1" dirty="0" smtClean="0">
                <a:solidFill>
                  <a:srgbClr val="000000"/>
                </a:solidFill>
              </a:rPr>
              <a:t>GRAPHING TECHNOLOGY - HOW</a:t>
            </a:r>
            <a:endParaRPr lang="en-US" b="1" dirty="0">
              <a:solidFill>
                <a:srgbClr val="000000"/>
              </a:solidFill>
            </a:endParaRPr>
          </a:p>
        </p:txBody>
      </p:sp>
      <p:sp>
        <p:nvSpPr>
          <p:cNvPr id="3" name="Content Placeholder 2"/>
          <p:cNvSpPr>
            <a:spLocks noGrp="1"/>
          </p:cNvSpPr>
          <p:nvPr>
            <p:ph idx="1"/>
          </p:nvPr>
        </p:nvSpPr>
        <p:spPr>
          <a:xfrm>
            <a:off x="609600" y="1600200"/>
            <a:ext cx="7924800" cy="4933244"/>
          </a:xfrm>
        </p:spPr>
        <p:txBody>
          <a:bodyPr>
            <a:normAutofit fontScale="62500" lnSpcReduction="20000"/>
          </a:bodyPr>
          <a:lstStyle/>
          <a:p>
            <a:pPr marL="0" indent="0" algn="ctr">
              <a:buNone/>
            </a:pPr>
            <a:r>
              <a:rPr lang="en-US" b="1" dirty="0" smtClean="0"/>
              <a:t>SCATTER PLOT GRAPH</a:t>
            </a:r>
          </a:p>
          <a:p>
            <a:pPr marL="0" indent="0">
              <a:buNone/>
            </a:pPr>
            <a:r>
              <a:rPr lang="en-US" b="1" i="1" dirty="0"/>
              <a:t>Data: </a:t>
            </a:r>
          </a:p>
          <a:p>
            <a:pPr marL="0" indent="0">
              <a:buNone/>
            </a:pPr>
            <a:r>
              <a:rPr lang="en-US" b="1" dirty="0"/>
              <a:t>(L1, L2</a:t>
            </a:r>
            <a:r>
              <a:rPr lang="en-US" b="1" dirty="0" smtClean="0"/>
              <a:t>)</a:t>
            </a:r>
            <a:endParaRPr lang="en-US" b="1" dirty="0"/>
          </a:p>
          <a:p>
            <a:pPr marL="0" indent="0">
              <a:buNone/>
            </a:pPr>
            <a:r>
              <a:rPr lang="en-US" b="1" dirty="0">
                <a:solidFill>
                  <a:srgbClr val="FF0000"/>
                </a:solidFill>
              </a:rPr>
              <a:t>{</a:t>
            </a:r>
            <a:r>
              <a:rPr lang="en-US" b="1" dirty="0" smtClean="0">
                <a:solidFill>
                  <a:srgbClr val="FF0000"/>
                </a:solidFill>
              </a:rPr>
              <a:t>(500</a:t>
            </a:r>
            <a:r>
              <a:rPr lang="en-US" b="1" dirty="0">
                <a:solidFill>
                  <a:srgbClr val="FF0000"/>
                </a:solidFill>
              </a:rPr>
              <a:t>, 2), </a:t>
            </a:r>
            <a:r>
              <a:rPr lang="en-US" b="1" dirty="0" smtClean="0">
                <a:solidFill>
                  <a:srgbClr val="FF0000"/>
                </a:solidFill>
              </a:rPr>
              <a:t>(900</a:t>
            </a:r>
            <a:r>
              <a:rPr lang="en-US" b="1" dirty="0">
                <a:solidFill>
                  <a:srgbClr val="FF0000"/>
                </a:solidFill>
              </a:rPr>
              <a:t>, </a:t>
            </a:r>
            <a:r>
              <a:rPr lang="en-US" b="1" dirty="0" smtClean="0">
                <a:solidFill>
                  <a:srgbClr val="FF0000"/>
                </a:solidFill>
              </a:rPr>
              <a:t>4)</a:t>
            </a:r>
            <a:r>
              <a:rPr lang="en-US" b="1" dirty="0">
                <a:solidFill>
                  <a:srgbClr val="FF0000"/>
                </a:solidFill>
              </a:rPr>
              <a:t>, (1600, 7), (</a:t>
            </a:r>
            <a:r>
              <a:rPr lang="en-US" b="1" dirty="0" smtClean="0">
                <a:solidFill>
                  <a:srgbClr val="FF0000"/>
                </a:solidFill>
              </a:rPr>
              <a:t>1800</a:t>
            </a:r>
            <a:r>
              <a:rPr lang="en-US" b="1" dirty="0">
                <a:solidFill>
                  <a:srgbClr val="FF0000"/>
                </a:solidFill>
              </a:rPr>
              <a:t>, 5.5), (</a:t>
            </a:r>
            <a:r>
              <a:rPr lang="en-US" b="1" dirty="0" smtClean="0">
                <a:solidFill>
                  <a:srgbClr val="FF0000"/>
                </a:solidFill>
              </a:rPr>
              <a:t>1800</a:t>
            </a:r>
            <a:r>
              <a:rPr lang="en-US" b="1" dirty="0">
                <a:solidFill>
                  <a:srgbClr val="FF0000"/>
                </a:solidFill>
              </a:rPr>
              <a:t>, 4)}</a:t>
            </a:r>
          </a:p>
          <a:p>
            <a:pPr marL="0" indent="0">
              <a:buNone/>
            </a:pPr>
            <a:endParaRPr lang="en-US" b="1" i="1" dirty="0" smtClean="0"/>
          </a:p>
          <a:p>
            <a:pPr marL="0" indent="0">
              <a:buNone/>
            </a:pPr>
            <a:r>
              <a:rPr lang="en-US" b="1" i="1" dirty="0" smtClean="0"/>
              <a:t>Using STAT PLOT Function</a:t>
            </a:r>
          </a:p>
          <a:p>
            <a:pPr marL="0" indent="0">
              <a:buNone/>
            </a:pPr>
            <a:r>
              <a:rPr lang="en-US" dirty="0" smtClean="0"/>
              <a:t>1) Enter the data on the lists.</a:t>
            </a:r>
          </a:p>
          <a:p>
            <a:pPr marL="0" indent="0">
              <a:buNone/>
            </a:pPr>
            <a:r>
              <a:rPr lang="en-US" dirty="0" smtClean="0"/>
              <a:t>2) 2</a:t>
            </a:r>
            <a:r>
              <a:rPr lang="en-US" baseline="30000" dirty="0" smtClean="0"/>
              <a:t>nd</a:t>
            </a:r>
            <a:r>
              <a:rPr lang="en-US" dirty="0" smtClean="0"/>
              <a:t> Y= </a:t>
            </a:r>
            <a:r>
              <a:rPr lang="en-US" dirty="0" smtClean="0">
                <a:solidFill>
                  <a:schemeClr val="bg1"/>
                </a:solidFill>
              </a:rPr>
              <a:t>press </a:t>
            </a:r>
            <a:r>
              <a:rPr lang="en-US" dirty="0" smtClean="0"/>
              <a:t>1</a:t>
            </a:r>
            <a:r>
              <a:rPr lang="en-US" dirty="0" smtClean="0">
                <a:solidFill>
                  <a:schemeClr val="bg1"/>
                </a:solidFill>
              </a:rPr>
              <a:t>, turn ON (press </a:t>
            </a:r>
            <a:r>
              <a:rPr lang="en-US" dirty="0" smtClean="0">
                <a:solidFill>
                  <a:srgbClr val="FFFFFF"/>
                </a:solidFill>
              </a:rPr>
              <a:t>ENTER</a:t>
            </a:r>
            <a:r>
              <a:rPr lang="en-US" dirty="0" smtClean="0">
                <a:solidFill>
                  <a:schemeClr val="bg1"/>
                </a:solidFill>
              </a:rPr>
              <a:t>), select TYPE using arrow down then hit ENTER (# 1), select which lists you stored your data (L1, L2)</a:t>
            </a:r>
          </a:p>
          <a:p>
            <a:pPr marL="0" indent="0">
              <a:buNone/>
            </a:pPr>
            <a:r>
              <a:rPr lang="en-US" dirty="0" smtClean="0">
                <a:solidFill>
                  <a:srgbClr val="FFFFFF"/>
                </a:solidFill>
                <a:sym typeface="Wingdings"/>
              </a:rPr>
              <a:t>3) Check the WINDOW. </a:t>
            </a:r>
            <a:r>
              <a:rPr lang="en-US" i="1" dirty="0" smtClean="0">
                <a:solidFill>
                  <a:srgbClr val="FFFF00"/>
                </a:solidFill>
                <a:sym typeface="Wingdings"/>
              </a:rPr>
              <a:t>(What should be the window size?)</a:t>
            </a:r>
            <a:endParaRPr lang="en-US" i="1" dirty="0">
              <a:solidFill>
                <a:srgbClr val="FFFF00"/>
              </a:solidFill>
              <a:sym typeface="Wingdings"/>
            </a:endParaRPr>
          </a:p>
          <a:p>
            <a:pPr marL="0" indent="0">
              <a:buNone/>
            </a:pPr>
            <a:r>
              <a:rPr lang="en-US" dirty="0" smtClean="0"/>
              <a:t>4) Hit GRAPH.</a:t>
            </a:r>
            <a:endParaRPr lang="en-US" dirty="0"/>
          </a:p>
          <a:p>
            <a:pPr marL="0" indent="0">
              <a:buNone/>
            </a:pPr>
            <a:endParaRPr lang="en-US" dirty="0"/>
          </a:p>
          <a:p>
            <a:pPr marL="0" indent="0">
              <a:buNone/>
            </a:pPr>
            <a:r>
              <a:rPr lang="en-US" dirty="0" smtClean="0"/>
              <a:t>Watch and learn at:</a:t>
            </a:r>
          </a:p>
          <a:p>
            <a:pPr marL="0" indent="0">
              <a:buNone/>
            </a:pPr>
            <a:r>
              <a:rPr lang="nl-NL" dirty="0">
                <a:hlinkClick r:id="rId3"/>
              </a:rPr>
              <a:t>http://www.youtube.com/watch?v=</a:t>
            </a:r>
            <a:r>
              <a:rPr lang="nl-NL" dirty="0" smtClean="0">
                <a:hlinkClick r:id="rId3"/>
              </a:rPr>
              <a:t>BdUJxrqpdUA</a:t>
            </a:r>
            <a:endParaRPr lang="nl-NL" dirty="0" smtClean="0"/>
          </a:p>
          <a:p>
            <a:pPr marL="0" indent="0">
              <a:buNone/>
            </a:pPr>
            <a:r>
              <a:rPr lang="en-US" dirty="0">
                <a:hlinkClick r:id="rId4"/>
              </a:rPr>
              <a:t>http://www.dummies.com/how-to/content/how-to-plot-twovariable-data-on-the-ti84-</a:t>
            </a:r>
            <a:r>
              <a:rPr lang="en-US" dirty="0" smtClean="0">
                <a:hlinkClick r:id="rId4"/>
              </a:rPr>
              <a:t>plus.html</a:t>
            </a:r>
            <a:endParaRPr lang="en-US" dirty="0" smtClean="0"/>
          </a:p>
          <a:p>
            <a:pPr marL="0" indent="0">
              <a:buNone/>
            </a:pPr>
            <a:endParaRPr lang="en-US" dirty="0"/>
          </a:p>
        </p:txBody>
      </p:sp>
    </p:spTree>
    <p:extLst>
      <p:ext uri="{BB962C8B-B14F-4D97-AF65-F5344CB8AC3E}">
        <p14:creationId xmlns:p14="http://schemas.microsoft.com/office/powerpoint/2010/main" val="4284216037"/>
      </p:ext>
    </p:extLst>
  </p:cSld>
  <p:clrMapOvr>
    <a:masterClrMapping/>
  </p:clrMapOvr>
  <mc:AlternateContent xmlns:mc="http://schemas.openxmlformats.org/markup-compatibility/2006" xmlns:p14="http://schemas.microsoft.com/office/powerpoint/2010/main">
    <mc:Choice Requires="p14">
      <p:transition spd="slow" p14:dur="5000">
        <p14:prism isContent="1"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Screen Shot 2014-02-11 at 12.37.30 PM.png"/>
          <p:cNvPicPr>
            <a:picLocks noGrp="1" noChangeAspect="1"/>
          </p:cNvPicPr>
          <p:nvPr>
            <p:ph idx="1"/>
          </p:nvPr>
        </p:nvPicPr>
        <p:blipFill>
          <a:blip r:embed="rId2">
            <a:extLst>
              <a:ext uri="{28A0092B-C50C-407E-A947-70E740481C1C}">
                <a14:useLocalDpi xmlns:a14="http://schemas.microsoft.com/office/drawing/2010/main" val="0"/>
              </a:ext>
            </a:extLst>
          </a:blip>
          <a:srcRect l="-32478" r="-32478"/>
          <a:stretch>
            <a:fillRect/>
          </a:stretch>
        </p:blipFill>
        <p:spPr>
          <a:xfrm>
            <a:off x="-1368779" y="338667"/>
            <a:ext cx="12375445" cy="6096000"/>
          </a:xfrm>
        </p:spPr>
      </p:pic>
    </p:spTree>
    <p:extLst>
      <p:ext uri="{BB962C8B-B14F-4D97-AF65-F5344CB8AC3E}">
        <p14:creationId xmlns:p14="http://schemas.microsoft.com/office/powerpoint/2010/main" val="925501572"/>
      </p:ext>
    </p:extLst>
  </p:cSld>
  <p:clrMapOvr>
    <a:masterClrMapping/>
  </p:clrMapOvr>
  <mc:AlternateContent xmlns:mc="http://schemas.openxmlformats.org/markup-compatibility/2006" xmlns:p14="http://schemas.microsoft.com/office/powerpoint/2010/main">
    <mc:Choice Requires="p14">
      <p:transition spd="slow" p14:dur="5000">
        <p14:prism isContent="1"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4-02-11 at 12.40.37 PM.png"/>
          <p:cNvPicPr>
            <a:picLocks noGrp="1" noChangeAspect="1"/>
          </p:cNvPicPr>
          <p:nvPr>
            <p:ph idx="1"/>
          </p:nvPr>
        </p:nvPicPr>
        <p:blipFill>
          <a:blip r:embed="rId3">
            <a:extLst>
              <a:ext uri="{28A0092B-C50C-407E-A947-70E740481C1C}">
                <a14:useLocalDpi xmlns:a14="http://schemas.microsoft.com/office/drawing/2010/main" val="0"/>
              </a:ext>
            </a:extLst>
          </a:blip>
          <a:srcRect t="-35500" b="-35500"/>
          <a:stretch>
            <a:fillRect/>
          </a:stretch>
        </p:blipFill>
        <p:spPr>
          <a:xfrm>
            <a:off x="609600" y="-1100667"/>
            <a:ext cx="7924800" cy="8734778"/>
          </a:xfrm>
        </p:spPr>
      </p:pic>
    </p:spTree>
    <p:extLst>
      <p:ext uri="{BB962C8B-B14F-4D97-AF65-F5344CB8AC3E}">
        <p14:creationId xmlns:p14="http://schemas.microsoft.com/office/powerpoint/2010/main" val="814368319"/>
      </p:ext>
    </p:extLst>
  </p:cSld>
  <p:clrMapOvr>
    <a:masterClrMapping/>
  </p:clrMapOvr>
  <mc:AlternateContent xmlns:mc="http://schemas.openxmlformats.org/markup-compatibility/2006" xmlns:p14="http://schemas.microsoft.com/office/powerpoint/2010/main">
    <mc:Choice Requires="p14">
      <p:transition spd="slow" p14:dur="5000">
        <p14:prism isContent="1"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00"/>
                </a:solidFill>
              </a:rPr>
              <a:t>GRAPHING TECHNOLOGY - HOW</a:t>
            </a:r>
            <a:endParaRPr lang="en-US" b="1" dirty="0">
              <a:solidFill>
                <a:srgbClr val="000000"/>
              </a:solidFill>
            </a:endParaRPr>
          </a:p>
        </p:txBody>
      </p:sp>
      <p:sp>
        <p:nvSpPr>
          <p:cNvPr id="3" name="Content Placeholder 2"/>
          <p:cNvSpPr>
            <a:spLocks noGrp="1"/>
          </p:cNvSpPr>
          <p:nvPr>
            <p:ph idx="1"/>
          </p:nvPr>
        </p:nvSpPr>
        <p:spPr/>
        <p:txBody>
          <a:bodyPr>
            <a:normAutofit fontScale="77500" lnSpcReduction="20000"/>
          </a:bodyPr>
          <a:lstStyle/>
          <a:p>
            <a:pPr marL="0" indent="0" algn="ctr">
              <a:buNone/>
            </a:pPr>
            <a:r>
              <a:rPr lang="en-US" b="1" dirty="0" smtClean="0"/>
              <a:t>BROKEN – LINE GRAPH</a:t>
            </a:r>
            <a:endParaRPr lang="en-US" b="1" dirty="0"/>
          </a:p>
          <a:p>
            <a:pPr marL="0" indent="0">
              <a:buNone/>
            </a:pPr>
            <a:r>
              <a:rPr lang="en-US" b="1" i="1" dirty="0"/>
              <a:t>Data: </a:t>
            </a:r>
          </a:p>
          <a:p>
            <a:pPr marL="0" indent="0">
              <a:buNone/>
            </a:pPr>
            <a:r>
              <a:rPr lang="en-US" b="1" dirty="0"/>
              <a:t>(</a:t>
            </a:r>
            <a:r>
              <a:rPr lang="en-US" b="1" dirty="0" smtClean="0"/>
              <a:t>L3, L4)</a:t>
            </a:r>
            <a:endParaRPr lang="en-US" b="1" dirty="0"/>
          </a:p>
          <a:p>
            <a:pPr marL="0" indent="0">
              <a:buNone/>
            </a:pPr>
            <a:r>
              <a:rPr lang="en-US" b="1" dirty="0">
                <a:solidFill>
                  <a:srgbClr val="FF0000"/>
                </a:solidFill>
              </a:rPr>
              <a:t>{</a:t>
            </a:r>
            <a:r>
              <a:rPr lang="en-US" b="1" dirty="0" smtClean="0">
                <a:solidFill>
                  <a:srgbClr val="FF0000"/>
                </a:solidFill>
              </a:rPr>
              <a:t>(0, 1)</a:t>
            </a:r>
            <a:r>
              <a:rPr lang="en-US" b="1" dirty="0">
                <a:solidFill>
                  <a:srgbClr val="FF0000"/>
                </a:solidFill>
              </a:rPr>
              <a:t>, </a:t>
            </a:r>
            <a:r>
              <a:rPr lang="en-US" b="1" dirty="0" smtClean="0">
                <a:solidFill>
                  <a:srgbClr val="FF0000"/>
                </a:solidFill>
              </a:rPr>
              <a:t>(30, 1.75)</a:t>
            </a:r>
            <a:r>
              <a:rPr lang="en-US" b="1" dirty="0">
                <a:solidFill>
                  <a:srgbClr val="FF0000"/>
                </a:solidFill>
              </a:rPr>
              <a:t>, </a:t>
            </a:r>
            <a:r>
              <a:rPr lang="en-US" b="1" dirty="0" smtClean="0">
                <a:solidFill>
                  <a:srgbClr val="FF0000"/>
                </a:solidFill>
              </a:rPr>
              <a:t>(</a:t>
            </a:r>
            <a:r>
              <a:rPr lang="en-US" b="1" dirty="0">
                <a:solidFill>
                  <a:srgbClr val="FF0000"/>
                </a:solidFill>
              </a:rPr>
              <a:t>8</a:t>
            </a:r>
            <a:r>
              <a:rPr lang="en-US" b="1" dirty="0" smtClean="0">
                <a:solidFill>
                  <a:srgbClr val="FF0000"/>
                </a:solidFill>
              </a:rPr>
              <a:t>0</a:t>
            </a:r>
            <a:r>
              <a:rPr lang="en-US" b="1" dirty="0">
                <a:solidFill>
                  <a:srgbClr val="FF0000"/>
                </a:solidFill>
              </a:rPr>
              <a:t>, </a:t>
            </a:r>
            <a:r>
              <a:rPr lang="en-US" b="1" dirty="0" smtClean="0">
                <a:solidFill>
                  <a:srgbClr val="FF0000"/>
                </a:solidFill>
              </a:rPr>
              <a:t>1.75)</a:t>
            </a:r>
            <a:r>
              <a:rPr lang="en-US" b="1" dirty="0">
                <a:solidFill>
                  <a:srgbClr val="FF0000"/>
                </a:solidFill>
              </a:rPr>
              <a:t>, </a:t>
            </a:r>
            <a:r>
              <a:rPr lang="en-US" b="1" dirty="0" smtClean="0">
                <a:solidFill>
                  <a:srgbClr val="FF0000"/>
                </a:solidFill>
              </a:rPr>
              <a:t>(</a:t>
            </a:r>
            <a:r>
              <a:rPr lang="en-US" b="1" dirty="0">
                <a:solidFill>
                  <a:srgbClr val="FF0000"/>
                </a:solidFill>
              </a:rPr>
              <a:t>9</a:t>
            </a:r>
            <a:r>
              <a:rPr lang="en-US" b="1" dirty="0" smtClean="0">
                <a:solidFill>
                  <a:srgbClr val="FF0000"/>
                </a:solidFill>
              </a:rPr>
              <a:t>0</a:t>
            </a:r>
            <a:r>
              <a:rPr lang="en-US" b="1" dirty="0">
                <a:solidFill>
                  <a:srgbClr val="FF0000"/>
                </a:solidFill>
              </a:rPr>
              <a:t>, 0</a:t>
            </a:r>
            <a:r>
              <a:rPr lang="en-US" b="1" dirty="0" smtClean="0">
                <a:solidFill>
                  <a:srgbClr val="FF0000"/>
                </a:solidFill>
              </a:rPr>
              <a:t>)}</a:t>
            </a:r>
            <a:endParaRPr lang="en-US" b="1" dirty="0">
              <a:solidFill>
                <a:srgbClr val="FF0000"/>
              </a:solidFill>
            </a:endParaRPr>
          </a:p>
          <a:p>
            <a:pPr marL="0" indent="0">
              <a:buNone/>
            </a:pPr>
            <a:endParaRPr lang="en-US" b="1" i="1" dirty="0"/>
          </a:p>
          <a:p>
            <a:pPr marL="0" indent="0">
              <a:buNone/>
            </a:pPr>
            <a:r>
              <a:rPr lang="en-US" b="1" i="1" dirty="0"/>
              <a:t>Using STAT PLOT Function</a:t>
            </a:r>
          </a:p>
          <a:p>
            <a:pPr marL="0" indent="0">
              <a:buNone/>
            </a:pPr>
            <a:r>
              <a:rPr lang="en-US" dirty="0"/>
              <a:t>1) Enter the data on the lists.</a:t>
            </a:r>
          </a:p>
          <a:p>
            <a:pPr marL="0" indent="0">
              <a:buNone/>
            </a:pPr>
            <a:r>
              <a:rPr lang="en-US" dirty="0"/>
              <a:t>2) 2</a:t>
            </a:r>
            <a:r>
              <a:rPr lang="en-US" baseline="30000" dirty="0"/>
              <a:t>nd</a:t>
            </a:r>
            <a:r>
              <a:rPr lang="en-US" dirty="0"/>
              <a:t> Y= </a:t>
            </a:r>
            <a:r>
              <a:rPr lang="en-US" dirty="0">
                <a:solidFill>
                  <a:schemeClr val="bg1"/>
                </a:solidFill>
              </a:rPr>
              <a:t>press </a:t>
            </a:r>
            <a:r>
              <a:rPr lang="en-US" dirty="0"/>
              <a:t>1</a:t>
            </a:r>
            <a:r>
              <a:rPr lang="en-US" dirty="0" smtClean="0">
                <a:solidFill>
                  <a:schemeClr val="bg1"/>
                </a:solidFill>
              </a:rPr>
              <a:t>, </a:t>
            </a:r>
            <a:r>
              <a:rPr lang="en-US" dirty="0">
                <a:solidFill>
                  <a:schemeClr val="bg1"/>
                </a:solidFill>
              </a:rPr>
              <a:t>turn ON (press </a:t>
            </a:r>
            <a:r>
              <a:rPr lang="en-US" dirty="0">
                <a:solidFill>
                  <a:srgbClr val="FFFFFF"/>
                </a:solidFill>
              </a:rPr>
              <a:t>ENTER</a:t>
            </a:r>
            <a:r>
              <a:rPr lang="en-US" dirty="0">
                <a:solidFill>
                  <a:schemeClr val="bg1"/>
                </a:solidFill>
              </a:rPr>
              <a:t>), select TYPE using arrow down </a:t>
            </a:r>
            <a:r>
              <a:rPr lang="en-US" dirty="0" smtClean="0">
                <a:solidFill>
                  <a:schemeClr val="bg1"/>
                </a:solidFill>
              </a:rPr>
              <a:t>then right </a:t>
            </a:r>
            <a:r>
              <a:rPr lang="en-US" dirty="0">
                <a:solidFill>
                  <a:schemeClr val="bg1"/>
                </a:solidFill>
              </a:rPr>
              <a:t>hit </a:t>
            </a:r>
            <a:r>
              <a:rPr lang="en-US" dirty="0"/>
              <a:t>ENTER</a:t>
            </a:r>
            <a:r>
              <a:rPr lang="en-US" dirty="0">
                <a:solidFill>
                  <a:schemeClr val="bg1"/>
                </a:solidFill>
              </a:rPr>
              <a:t> (# </a:t>
            </a:r>
            <a:r>
              <a:rPr lang="en-US" dirty="0" smtClean="0">
                <a:solidFill>
                  <a:schemeClr val="bg1"/>
                </a:solidFill>
              </a:rPr>
              <a:t>2)</a:t>
            </a:r>
            <a:r>
              <a:rPr lang="en-US" dirty="0">
                <a:solidFill>
                  <a:schemeClr val="bg1"/>
                </a:solidFill>
              </a:rPr>
              <a:t>, select which lists you stored your data (</a:t>
            </a:r>
            <a:r>
              <a:rPr lang="en-US" dirty="0" smtClean="0">
                <a:solidFill>
                  <a:schemeClr val="bg1"/>
                </a:solidFill>
              </a:rPr>
              <a:t>L3, L4)</a:t>
            </a:r>
            <a:endParaRPr lang="en-US" dirty="0">
              <a:solidFill>
                <a:schemeClr val="bg1"/>
              </a:solidFill>
            </a:endParaRPr>
          </a:p>
          <a:p>
            <a:pPr marL="0" indent="0">
              <a:buNone/>
            </a:pPr>
            <a:r>
              <a:rPr lang="en-US" dirty="0">
                <a:solidFill>
                  <a:srgbClr val="FFFFFF"/>
                </a:solidFill>
                <a:sym typeface="Wingdings"/>
              </a:rPr>
              <a:t>3) Check the WINDOW. </a:t>
            </a:r>
            <a:r>
              <a:rPr lang="en-US" i="1" dirty="0">
                <a:solidFill>
                  <a:srgbClr val="FFFF00"/>
                </a:solidFill>
                <a:sym typeface="Wingdings"/>
              </a:rPr>
              <a:t>(What should be the window size?)</a:t>
            </a:r>
          </a:p>
          <a:p>
            <a:pPr marL="0" indent="0">
              <a:buNone/>
            </a:pPr>
            <a:r>
              <a:rPr lang="en-US" dirty="0"/>
              <a:t>4) Hit GRAPH.</a:t>
            </a:r>
          </a:p>
        </p:txBody>
      </p:sp>
    </p:spTree>
    <p:extLst>
      <p:ext uri="{BB962C8B-B14F-4D97-AF65-F5344CB8AC3E}">
        <p14:creationId xmlns:p14="http://schemas.microsoft.com/office/powerpoint/2010/main" val="3085296437"/>
      </p:ext>
    </p:extLst>
  </p:cSld>
  <p:clrMapOvr>
    <a:masterClrMapping/>
  </p:clrMapOvr>
  <mc:AlternateContent xmlns:mc="http://schemas.openxmlformats.org/markup-compatibility/2006" xmlns:p14="http://schemas.microsoft.com/office/powerpoint/2010/main">
    <mc:Choice Requires="p14">
      <p:transition spd="slow" p14:dur="5000">
        <p14:prism isContent="1"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 Shot 2014-02-11 at 12.40.58 PM.png"/>
          <p:cNvPicPr>
            <a:picLocks noGrp="1" noChangeAspect="1"/>
          </p:cNvPicPr>
          <p:nvPr>
            <p:ph idx="1"/>
          </p:nvPr>
        </p:nvPicPr>
        <p:blipFill>
          <a:blip r:embed="rId3">
            <a:extLst>
              <a:ext uri="{28A0092B-C50C-407E-A947-70E740481C1C}">
                <a14:useLocalDpi xmlns:a14="http://schemas.microsoft.com/office/drawing/2010/main" val="0"/>
              </a:ext>
            </a:extLst>
          </a:blip>
          <a:srcRect t="2834" b="2834"/>
          <a:stretch>
            <a:fillRect/>
          </a:stretch>
        </p:blipFill>
        <p:spPr>
          <a:xfrm>
            <a:off x="609599" y="465667"/>
            <a:ext cx="8139289" cy="6138333"/>
          </a:xfrm>
        </p:spPr>
      </p:pic>
    </p:spTree>
    <p:extLst>
      <p:ext uri="{BB962C8B-B14F-4D97-AF65-F5344CB8AC3E}">
        <p14:creationId xmlns:p14="http://schemas.microsoft.com/office/powerpoint/2010/main" val="387462582"/>
      </p:ext>
    </p:extLst>
  </p:cSld>
  <p:clrMapOvr>
    <a:masterClrMapping/>
  </p:clrMapOvr>
  <mc:AlternateContent xmlns:mc="http://schemas.openxmlformats.org/markup-compatibility/2006" xmlns:p14="http://schemas.microsoft.com/office/powerpoint/2010/main">
    <mc:Choice Requires="p14">
      <p:transition spd="slow" p14:dur="5000">
        <p14:prism isContent="1"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Screen Shot 2014-02-11 at 12.41.21 PM.png"/>
          <p:cNvPicPr>
            <a:picLocks noGrp="1" noChangeAspect="1"/>
          </p:cNvPicPr>
          <p:nvPr>
            <p:ph idx="1"/>
          </p:nvPr>
        </p:nvPicPr>
        <p:blipFill>
          <a:blip r:embed="rId2">
            <a:extLst>
              <a:ext uri="{28A0092B-C50C-407E-A947-70E740481C1C}">
                <a14:useLocalDpi xmlns:a14="http://schemas.microsoft.com/office/drawing/2010/main" val="0"/>
              </a:ext>
            </a:extLst>
          </a:blip>
          <a:srcRect l="-53296" r="-53296"/>
          <a:stretch>
            <a:fillRect/>
          </a:stretch>
        </p:blipFill>
        <p:spPr>
          <a:xfrm>
            <a:off x="-2144889" y="381000"/>
            <a:ext cx="14351000" cy="5334000"/>
          </a:xfrm>
        </p:spPr>
      </p:pic>
    </p:spTree>
    <p:extLst>
      <p:ext uri="{BB962C8B-B14F-4D97-AF65-F5344CB8AC3E}">
        <p14:creationId xmlns:p14="http://schemas.microsoft.com/office/powerpoint/2010/main" val="1800025254"/>
      </p:ext>
    </p:extLst>
  </p:cSld>
  <p:clrMapOvr>
    <a:masterClrMapping/>
  </p:clrMapOvr>
  <mc:AlternateContent xmlns:mc="http://schemas.openxmlformats.org/markup-compatibility/2006" xmlns:p14="http://schemas.microsoft.com/office/powerpoint/2010/main">
    <mc:Choice Requires="p14">
      <p:transition spd="slow" p14:dur="5000">
        <p14:prism isContent="1"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2130425"/>
            <a:ext cx="7971726" cy="1470025"/>
          </a:xfrm>
        </p:spPr>
        <p:txBody>
          <a:bodyPr/>
          <a:lstStyle/>
          <a:p>
            <a:r>
              <a:rPr lang="en-US" sz="3600" b="1" spc="0" dirty="0" smtClean="0">
                <a:ln w="9000" cmpd="sng">
                  <a:solidFill>
                    <a:schemeClr val="accent4">
                      <a:shade val="50000"/>
                      <a:satMod val="120000"/>
                    </a:schemeClr>
                  </a:solidFill>
                  <a:prstDash val="solid"/>
                </a:ln>
                <a:solidFill>
                  <a:srgbClr val="000000"/>
                </a:solidFill>
                <a:effectLst>
                  <a:reflection blurRad="12700" stA="28000" endPos="45000" dist="1000" dir="5400000" sy="-100000" algn="bl" rotWithShape="0"/>
                </a:effectLst>
              </a:rPr>
              <a:t>INTERPRETING AND SKETCHING GRAPHS</a:t>
            </a:r>
            <a:endParaRPr lang="en-US" sz="3600" b="1" spc="0" dirty="0">
              <a:ln w="9000" cmpd="sng">
                <a:solidFill>
                  <a:schemeClr val="accent4">
                    <a:shade val="50000"/>
                    <a:satMod val="120000"/>
                  </a:schemeClr>
                </a:solidFill>
                <a:prstDash val="solid"/>
              </a:ln>
              <a:solidFill>
                <a:srgbClr val="000000"/>
              </a:solidFill>
              <a:effectLst>
                <a:reflection blurRad="12700" stA="28000" endPos="45000" dist="1000" dir="5400000" sy="-100000" algn="bl" rotWithShape="0"/>
              </a:effectLst>
            </a:endParaRPr>
          </a:p>
        </p:txBody>
      </p:sp>
      <p:sp>
        <p:nvSpPr>
          <p:cNvPr id="2" name="Subtitle 1"/>
          <p:cNvSpPr>
            <a:spLocks noGrp="1"/>
          </p:cNvSpPr>
          <p:nvPr>
            <p:ph type="subTitle" idx="1"/>
          </p:nvPr>
        </p:nvSpPr>
        <p:spPr>
          <a:xfrm>
            <a:off x="983189" y="3935470"/>
            <a:ext cx="7294461" cy="1752600"/>
          </a:xfrm>
        </p:spPr>
        <p:txBody>
          <a:bodyPr>
            <a:normAutofit/>
          </a:bodyPr>
          <a:lstStyle/>
          <a:p>
            <a:r>
              <a:rPr lang="en-US" sz="2400" dirty="0" smtClean="0"/>
              <a:t>Math 10 – RELATIONS AND FUNCTIONS</a:t>
            </a:r>
            <a:endParaRPr lang="en-US" sz="2400" dirty="0"/>
          </a:p>
        </p:txBody>
      </p:sp>
    </p:spTree>
    <p:extLst>
      <p:ext uri="{BB962C8B-B14F-4D97-AF65-F5344CB8AC3E}">
        <p14:creationId xmlns:p14="http://schemas.microsoft.com/office/powerpoint/2010/main" val="178784975"/>
      </p:ext>
    </p:extLst>
  </p:cSld>
  <p:clrMapOvr>
    <a:masterClrMapping/>
  </p:clrMapOvr>
  <mc:AlternateContent xmlns:mc="http://schemas.openxmlformats.org/markup-compatibility/2006" xmlns:p14="http://schemas.microsoft.com/office/powerpoint/2010/main">
    <mc:Choice Requires="p14">
      <p:transition spd="slow" p14:dur="5000">
        <p14:prism isContent="1"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a:t>
            </a:r>
            <a:endParaRPr lang="en-US" dirty="0"/>
          </a:p>
        </p:txBody>
      </p:sp>
      <p:sp>
        <p:nvSpPr>
          <p:cNvPr id="3" name="Content Placeholder 2"/>
          <p:cNvSpPr>
            <a:spLocks noGrp="1"/>
          </p:cNvSpPr>
          <p:nvPr>
            <p:ph idx="1"/>
          </p:nvPr>
        </p:nvSpPr>
        <p:spPr/>
        <p:txBody>
          <a:bodyPr/>
          <a:lstStyle/>
          <a:p>
            <a:r>
              <a:rPr lang="en-US" dirty="0" smtClean="0"/>
              <a:t>Media File on the CD.</a:t>
            </a:r>
            <a:endParaRPr lang="en-US" dirty="0"/>
          </a:p>
        </p:txBody>
      </p:sp>
    </p:spTree>
    <p:extLst>
      <p:ext uri="{BB962C8B-B14F-4D97-AF65-F5344CB8AC3E}">
        <p14:creationId xmlns:p14="http://schemas.microsoft.com/office/powerpoint/2010/main" val="2588209471"/>
      </p:ext>
    </p:extLst>
  </p:cSld>
  <p:clrMapOvr>
    <a:masterClrMapping/>
  </p:clrMapOvr>
  <mc:AlternateContent xmlns:mc="http://schemas.openxmlformats.org/markup-compatibility/2006" xmlns:p14="http://schemas.microsoft.com/office/powerpoint/2010/main">
    <mc:Choice Requires="p14">
      <p:transition spd="slow" p14:dur="5000">
        <p14:prism isContent="1"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000000"/>
                </a:solidFill>
              </a:rPr>
              <a:t>HOMEWORK</a:t>
            </a:r>
            <a:endParaRPr lang="en-US" b="1" dirty="0">
              <a:solidFill>
                <a:srgbClr val="000000"/>
              </a:solidFill>
            </a:endParaRPr>
          </a:p>
        </p:txBody>
      </p:sp>
      <p:sp>
        <p:nvSpPr>
          <p:cNvPr id="3" name="Content Placeholder 2"/>
          <p:cNvSpPr>
            <a:spLocks noGrp="1"/>
          </p:cNvSpPr>
          <p:nvPr>
            <p:ph idx="1"/>
          </p:nvPr>
        </p:nvSpPr>
        <p:spPr/>
        <p:txBody>
          <a:bodyPr/>
          <a:lstStyle/>
          <a:p>
            <a:r>
              <a:rPr lang="en-US" dirty="0" smtClean="0"/>
              <a:t>IN YOUR NOTEBOOK, answer # </a:t>
            </a:r>
            <a:r>
              <a:rPr lang="en-US" dirty="0" smtClean="0"/>
              <a:t>3-</a:t>
            </a:r>
            <a:r>
              <a:rPr lang="en-US" dirty="0" smtClean="0"/>
              <a:t>6 on page 281.</a:t>
            </a:r>
          </a:p>
          <a:p>
            <a:endParaRPr lang="en-US" dirty="0"/>
          </a:p>
          <a:p>
            <a:endParaRPr lang="en-US" dirty="0"/>
          </a:p>
        </p:txBody>
      </p:sp>
      <p:sp>
        <p:nvSpPr>
          <p:cNvPr id="4" name="Title 1"/>
          <p:cNvSpPr txBox="1">
            <a:spLocks/>
          </p:cNvSpPr>
          <p:nvPr/>
        </p:nvSpPr>
        <p:spPr>
          <a:xfrm>
            <a:off x="609600" y="2818872"/>
            <a:ext cx="7924800" cy="114300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800" b="1" dirty="0" smtClean="0">
                <a:solidFill>
                  <a:srgbClr val="000000"/>
                </a:solidFill>
              </a:rPr>
              <a:t>PRACTICE EXERCISES</a:t>
            </a:r>
            <a:endParaRPr lang="en-US" sz="3800" b="1" dirty="0">
              <a:solidFill>
                <a:srgbClr val="000000"/>
              </a:solidFill>
            </a:endParaRPr>
          </a:p>
        </p:txBody>
      </p:sp>
      <p:sp>
        <p:nvSpPr>
          <p:cNvPr id="6" name="Content Placeholder 2"/>
          <p:cNvSpPr txBox="1">
            <a:spLocks/>
          </p:cNvSpPr>
          <p:nvPr/>
        </p:nvSpPr>
        <p:spPr>
          <a:xfrm>
            <a:off x="609600" y="4068763"/>
            <a:ext cx="7924800" cy="4114800"/>
          </a:xfrm>
          <a:prstGeom prst="rect">
            <a:avLst/>
          </a:prstGeom>
        </p:spPr>
        <p:txBody>
          <a:bodyPr vert="horz" lIns="91440" tIns="45720" rIns="91440" bIns="45720" rtlCol="0">
            <a:norm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r>
              <a:rPr lang="en-US" sz="2400" dirty="0" smtClean="0"/>
              <a:t>IN YOUR NOTEBOOK, answer # 7-18 on pages 282-283.</a:t>
            </a:r>
            <a:endParaRPr lang="en-US" sz="2400" dirty="0"/>
          </a:p>
        </p:txBody>
      </p:sp>
    </p:spTree>
    <p:extLst>
      <p:ext uri="{BB962C8B-B14F-4D97-AF65-F5344CB8AC3E}">
        <p14:creationId xmlns:p14="http://schemas.microsoft.com/office/powerpoint/2010/main" val="1143542286"/>
      </p:ext>
    </p:extLst>
  </p:cSld>
  <p:clrMapOvr>
    <a:masterClrMapping/>
  </p:clrMapOvr>
  <mc:AlternateContent xmlns:mc="http://schemas.openxmlformats.org/markup-compatibility/2006" xmlns:p14="http://schemas.microsoft.com/office/powerpoint/2010/main">
    <mc:Choice Requires="p14">
      <p:transition spd="slow" p14:dur="5000">
        <p14:prism isContent="1"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Explore!!!</a:t>
            </a:r>
            <a:endParaRPr lang="en-US" dirty="0"/>
          </a:p>
        </p:txBody>
      </p:sp>
      <p:sp>
        <p:nvSpPr>
          <p:cNvPr id="3" name="Content Placeholder 2"/>
          <p:cNvSpPr>
            <a:spLocks noGrp="1"/>
          </p:cNvSpPr>
          <p:nvPr>
            <p:ph idx="1"/>
          </p:nvPr>
        </p:nvSpPr>
        <p:spPr/>
        <p:txBody>
          <a:bodyPr/>
          <a:lstStyle/>
          <a:p>
            <a:r>
              <a:rPr lang="en-US" dirty="0">
                <a:hlinkClick r:id="rId2"/>
              </a:rPr>
              <a:t>http://www.mathsisfun.com/data/graphs-</a:t>
            </a:r>
            <a:r>
              <a:rPr lang="en-US" dirty="0" smtClean="0">
                <a:hlinkClick r:id="rId2"/>
              </a:rPr>
              <a:t>index.html</a:t>
            </a:r>
            <a:endParaRPr lang="en-US" dirty="0" smtClean="0"/>
          </a:p>
          <a:p>
            <a:r>
              <a:rPr lang="en-US" dirty="0">
                <a:hlinkClick r:id="rId3"/>
              </a:rPr>
              <a:t>http://www.shodor.org/interactivate/activities/GraphSketcher</a:t>
            </a:r>
            <a:r>
              <a:rPr lang="en-US" dirty="0" smtClean="0">
                <a:hlinkClick r:id="rId3"/>
              </a:rPr>
              <a:t>/</a:t>
            </a:r>
            <a:endParaRPr lang="en-US" dirty="0" smtClean="0"/>
          </a:p>
          <a:p>
            <a:r>
              <a:rPr lang="nl-NL" dirty="0">
                <a:hlinkClick r:id="rId4"/>
              </a:rPr>
              <a:t>http://www.mathsisfun.com/data/cartesian-</a:t>
            </a:r>
            <a:r>
              <a:rPr lang="nl-NL" dirty="0" smtClean="0">
                <a:hlinkClick r:id="rId4"/>
              </a:rPr>
              <a:t>coordinates.html</a:t>
            </a:r>
            <a:endParaRPr lang="nl-NL" dirty="0" smtClean="0"/>
          </a:p>
          <a:p>
            <a:r>
              <a:rPr lang="en-US" dirty="0"/>
              <a:t>http://</a:t>
            </a:r>
            <a:r>
              <a:rPr lang="en-US" dirty="0" err="1"/>
              <a:t>www.mathsisfun.com</a:t>
            </a:r>
            <a:r>
              <a:rPr lang="en-US" dirty="0"/>
              <a:t>/data/data-</a:t>
            </a:r>
            <a:r>
              <a:rPr lang="en-US" dirty="0" err="1"/>
              <a:t>graph.php</a:t>
            </a:r>
            <a:endParaRPr lang="en-US" dirty="0"/>
          </a:p>
          <a:p>
            <a:endParaRPr lang="en-US" dirty="0"/>
          </a:p>
          <a:p>
            <a:endParaRPr lang="en-US" dirty="0"/>
          </a:p>
        </p:txBody>
      </p:sp>
    </p:spTree>
    <p:extLst>
      <p:ext uri="{BB962C8B-B14F-4D97-AF65-F5344CB8AC3E}">
        <p14:creationId xmlns:p14="http://schemas.microsoft.com/office/powerpoint/2010/main" val="3862961636"/>
      </p:ext>
    </p:extLst>
  </p:cSld>
  <p:clrMapOvr>
    <a:masterClrMapping/>
  </p:clrMapOvr>
  <mc:AlternateContent xmlns:mc="http://schemas.openxmlformats.org/markup-compatibility/2006" xmlns:p14="http://schemas.microsoft.com/office/powerpoint/2010/main">
    <mc:Choice Requires="p14">
      <p:transition spd="slow" p14:dur="5000">
        <p14:prism isContent="1"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TO PONDER!</a:t>
            </a:r>
            <a:endParaRPr lang="en-US" dirty="0">
              <a:solidFill>
                <a:srgbClr val="000000"/>
              </a:solidFill>
            </a:endParaRPr>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This Month – Graph Poster</a:t>
            </a:r>
          </a:p>
          <a:p>
            <a:pPr marL="0" indent="0">
              <a:buNone/>
            </a:pPr>
            <a:r>
              <a:rPr lang="en-US" dirty="0" smtClean="0"/>
              <a:t>	In a group of 5, you are going to make a poster that will present a story that can be graphed to show a function. Make sure your x and y values can be measured in quantities.</a:t>
            </a:r>
          </a:p>
          <a:p>
            <a:pPr marL="0" indent="0">
              <a:buNone/>
            </a:pPr>
            <a:endParaRPr lang="en-US" dirty="0"/>
          </a:p>
          <a:p>
            <a:pPr marL="0" indent="0">
              <a:buNone/>
            </a:pPr>
            <a:endParaRPr lang="en-US" dirty="0" smtClean="0"/>
          </a:p>
          <a:p>
            <a:pPr marL="0" indent="0">
              <a:buNone/>
            </a:pPr>
            <a:r>
              <a:rPr lang="en-US" dirty="0" smtClean="0"/>
              <a:t>Unit Project</a:t>
            </a:r>
          </a:p>
          <a:p>
            <a:pPr marL="0" indent="0">
              <a:buNone/>
            </a:pPr>
            <a:r>
              <a:rPr lang="en-US" dirty="0"/>
              <a:t>	</a:t>
            </a:r>
            <a:r>
              <a:rPr lang="en-US" dirty="0" smtClean="0"/>
              <a:t>With a partner, you are going to present a poster of an object based from different equations and their corresponding graphs based from what you have learned from Chapter 5-7.</a:t>
            </a:r>
            <a:endParaRPr lang="en-US" dirty="0"/>
          </a:p>
        </p:txBody>
      </p:sp>
    </p:spTree>
    <p:extLst>
      <p:ext uri="{BB962C8B-B14F-4D97-AF65-F5344CB8AC3E}">
        <p14:creationId xmlns:p14="http://schemas.microsoft.com/office/powerpoint/2010/main" val="1331844746"/>
      </p:ext>
    </p:extLst>
  </p:cSld>
  <p:clrMapOvr>
    <a:masterClrMapping/>
  </p:clrMapOvr>
  <mc:AlternateContent xmlns:mc="http://schemas.openxmlformats.org/markup-compatibility/2006" xmlns:p14="http://schemas.microsoft.com/office/powerpoint/2010/main">
    <mc:Choice Requires="p14">
      <p:transition spd="slow" p14:dur="5000">
        <p14:prism isContent="1"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Note:</a:t>
            </a:r>
            <a:endParaRPr lang="en-US" b="1" dirty="0"/>
          </a:p>
        </p:txBody>
      </p:sp>
      <p:sp>
        <p:nvSpPr>
          <p:cNvPr id="3" name="Content Placeholder 2"/>
          <p:cNvSpPr>
            <a:spLocks noGrp="1"/>
          </p:cNvSpPr>
          <p:nvPr>
            <p:ph idx="1"/>
          </p:nvPr>
        </p:nvSpPr>
        <p:spPr/>
        <p:txBody>
          <a:bodyPr>
            <a:normAutofit fontScale="62500" lnSpcReduction="20000"/>
          </a:bodyPr>
          <a:lstStyle/>
          <a:p>
            <a:r>
              <a:rPr lang="en-US" dirty="0" smtClean="0"/>
              <a:t>No power point slides for 5.4 &amp; 5.5. We will discuss the examples of the textbook.</a:t>
            </a:r>
          </a:p>
          <a:p>
            <a:r>
              <a:rPr lang="en-US" dirty="0" smtClean="0"/>
              <a:t>Make sure you bring your graphing calculator everyday.</a:t>
            </a:r>
          </a:p>
          <a:p>
            <a:r>
              <a:rPr lang="en-US" dirty="0" smtClean="0"/>
              <a:t>There will be quiz after 5.5 and Chapter test after 5.6 and 5.7.</a:t>
            </a:r>
          </a:p>
          <a:p>
            <a:r>
              <a:rPr lang="en-US" dirty="0" smtClean="0"/>
              <a:t>Make sure you explore the websites that I wrote on the Chapter 5 slides.</a:t>
            </a:r>
          </a:p>
          <a:p>
            <a:r>
              <a:rPr lang="en-US" dirty="0" smtClean="0"/>
              <a:t>By the end of this chapter, you must enhance or improve your graphing skills, with or without the aid of the technology. It’s a part of your learning and skills that you should acquire.</a:t>
            </a:r>
          </a:p>
          <a:p>
            <a:endParaRPr lang="en-US" dirty="0"/>
          </a:p>
          <a:p>
            <a:pPr marL="0" indent="0">
              <a:buNone/>
            </a:pPr>
            <a:r>
              <a:rPr lang="en-US" dirty="0" smtClean="0"/>
              <a:t>ASSESSMENTS</a:t>
            </a:r>
          </a:p>
          <a:p>
            <a:pPr>
              <a:buFontTx/>
              <a:buChar char="-"/>
            </a:pPr>
            <a:r>
              <a:rPr lang="en-US" dirty="0" smtClean="0"/>
              <a:t>Opening Class Activity (5.3)</a:t>
            </a:r>
          </a:p>
          <a:p>
            <a:pPr>
              <a:buFontTx/>
              <a:buChar char="-"/>
            </a:pPr>
            <a:r>
              <a:rPr lang="en-US" dirty="0" smtClean="0"/>
              <a:t>Notes / Homework</a:t>
            </a:r>
          </a:p>
          <a:p>
            <a:pPr>
              <a:buFontTx/>
              <a:buChar char="-"/>
            </a:pPr>
            <a:r>
              <a:rPr lang="en-US" dirty="0" smtClean="0"/>
              <a:t>Quiz 1 (After 5.5)</a:t>
            </a:r>
          </a:p>
          <a:p>
            <a:pPr>
              <a:buFontTx/>
              <a:buChar char="-"/>
            </a:pPr>
            <a:r>
              <a:rPr lang="en-US" dirty="0" smtClean="0"/>
              <a:t>Chapter Test (After 5.7)</a:t>
            </a:r>
          </a:p>
          <a:p>
            <a:pPr>
              <a:buFontTx/>
              <a:buChar char="-"/>
            </a:pPr>
            <a:r>
              <a:rPr lang="en-US" dirty="0" smtClean="0"/>
              <a:t>Graph Poster (Deadline: 3:00 PM February 28, 2014) </a:t>
            </a:r>
          </a:p>
          <a:p>
            <a:pPr>
              <a:buFontTx/>
              <a:buChar char="-"/>
            </a:pPr>
            <a:endParaRPr lang="en-US" dirty="0"/>
          </a:p>
        </p:txBody>
      </p:sp>
    </p:spTree>
    <p:extLst>
      <p:ext uri="{BB962C8B-B14F-4D97-AF65-F5344CB8AC3E}">
        <p14:creationId xmlns:p14="http://schemas.microsoft.com/office/powerpoint/2010/main" val="2622507846"/>
      </p:ext>
    </p:extLst>
  </p:cSld>
  <p:clrMapOvr>
    <a:masterClrMapping/>
  </p:clrMapOvr>
  <mc:AlternateContent xmlns:mc="http://schemas.openxmlformats.org/markup-compatibility/2006" xmlns:p14="http://schemas.microsoft.com/office/powerpoint/2010/main">
    <mc:Choice Requires="p14">
      <p:transition spd="slow" p14:dur="5000">
        <p14:prism isContent="1"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i="1" dirty="0" smtClean="0">
                <a:solidFill>
                  <a:srgbClr val="000000"/>
                </a:solidFill>
              </a:rPr>
              <a:t>Students are expected to:</a:t>
            </a:r>
            <a:endParaRPr lang="en-US" b="1" i="1" dirty="0">
              <a:solidFill>
                <a:srgbClr val="000000"/>
              </a:solidFill>
            </a:endParaRPr>
          </a:p>
        </p:txBody>
      </p:sp>
      <p:sp>
        <p:nvSpPr>
          <p:cNvPr id="3" name="Content Placeholder 2"/>
          <p:cNvSpPr>
            <a:spLocks noGrp="1"/>
          </p:cNvSpPr>
          <p:nvPr>
            <p:ph idx="1"/>
          </p:nvPr>
        </p:nvSpPr>
        <p:spPr/>
        <p:txBody>
          <a:bodyPr>
            <a:normAutofit/>
          </a:bodyPr>
          <a:lstStyle/>
          <a:p>
            <a:r>
              <a:rPr lang="en-US" sz="4000" b="1" dirty="0" smtClean="0"/>
              <a:t>interpret </a:t>
            </a:r>
            <a:r>
              <a:rPr lang="en-US" sz="4000" b="1" dirty="0"/>
              <a:t>and explain the relationships among data, graphs, and situations.</a:t>
            </a:r>
            <a:endParaRPr lang="en-US" sz="4000" dirty="0"/>
          </a:p>
          <a:p>
            <a:endParaRPr lang="en-US" sz="4000" dirty="0"/>
          </a:p>
        </p:txBody>
      </p:sp>
    </p:spTree>
    <p:extLst>
      <p:ext uri="{BB962C8B-B14F-4D97-AF65-F5344CB8AC3E}">
        <p14:creationId xmlns:p14="http://schemas.microsoft.com/office/powerpoint/2010/main" val="3074706905"/>
      </p:ext>
    </p:extLst>
  </p:cSld>
  <p:clrMapOvr>
    <a:masterClrMapping/>
  </p:clrMapOvr>
  <mc:AlternateContent xmlns:mc="http://schemas.openxmlformats.org/markup-compatibility/2006" xmlns:p14="http://schemas.microsoft.com/office/powerpoint/2010/main">
    <mc:Choice Requires="p14">
      <p:transition spd="slow" p14:dur="5000">
        <p14:prism isContent="1"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i="1" dirty="0">
                <a:solidFill>
                  <a:srgbClr val="000000"/>
                </a:solidFill>
              </a:rPr>
              <a:t>S</a:t>
            </a:r>
            <a:r>
              <a:rPr lang="en-US" b="1" i="1" dirty="0" smtClean="0">
                <a:solidFill>
                  <a:srgbClr val="000000"/>
                </a:solidFill>
              </a:rPr>
              <a:t>pecific Outcomes:</a:t>
            </a:r>
            <a:endParaRPr lang="en-US" b="1" i="1" dirty="0">
              <a:solidFill>
                <a:srgbClr val="000000"/>
              </a:solidFill>
            </a:endParaRPr>
          </a:p>
        </p:txBody>
      </p:sp>
      <p:sp>
        <p:nvSpPr>
          <p:cNvPr id="3" name="Content Placeholder 2"/>
          <p:cNvSpPr>
            <a:spLocks noGrp="1"/>
          </p:cNvSpPr>
          <p:nvPr>
            <p:ph idx="1"/>
          </p:nvPr>
        </p:nvSpPr>
        <p:spPr/>
        <p:txBody>
          <a:bodyPr>
            <a:noAutofit/>
          </a:bodyPr>
          <a:lstStyle/>
          <a:p>
            <a:r>
              <a:rPr lang="en-US" sz="3000" dirty="0" smtClean="0"/>
              <a:t>Graph</a:t>
            </a:r>
            <a:r>
              <a:rPr lang="en-US" sz="3000" dirty="0"/>
              <a:t>, with or without technology, a set of data, and determine the restrictions on the domain and range.</a:t>
            </a:r>
          </a:p>
          <a:p>
            <a:r>
              <a:rPr lang="en-US" sz="3000" dirty="0" smtClean="0"/>
              <a:t>Explain </a:t>
            </a:r>
            <a:r>
              <a:rPr lang="en-US" sz="3000" dirty="0"/>
              <a:t>why data points should or should not be connected on the graph for a situation.</a:t>
            </a:r>
          </a:p>
          <a:p>
            <a:r>
              <a:rPr lang="en-US" sz="3000" dirty="0" smtClean="0"/>
              <a:t>Describe </a:t>
            </a:r>
            <a:r>
              <a:rPr lang="en-US" sz="3000" dirty="0"/>
              <a:t>a possible situation for a given graph.</a:t>
            </a:r>
          </a:p>
          <a:p>
            <a:r>
              <a:rPr lang="en-US" sz="3000" dirty="0" smtClean="0"/>
              <a:t>Sketch </a:t>
            </a:r>
            <a:r>
              <a:rPr lang="en-US" sz="3000" dirty="0"/>
              <a:t>a possible graph for a given situation.</a:t>
            </a:r>
          </a:p>
          <a:p>
            <a:r>
              <a:rPr lang="en-US" sz="3000" dirty="0" smtClean="0"/>
              <a:t>Determine</a:t>
            </a:r>
            <a:r>
              <a:rPr lang="en-US" sz="3000" dirty="0"/>
              <a:t>, and express in a variety of ways, the domain and range of a graph, a set of ordered pairs, or a table of values.</a:t>
            </a:r>
          </a:p>
          <a:p>
            <a:endParaRPr lang="en-US" sz="3000" dirty="0"/>
          </a:p>
        </p:txBody>
      </p:sp>
    </p:spTree>
    <p:extLst>
      <p:ext uri="{BB962C8B-B14F-4D97-AF65-F5344CB8AC3E}">
        <p14:creationId xmlns:p14="http://schemas.microsoft.com/office/powerpoint/2010/main" val="3397689415"/>
      </p:ext>
    </p:extLst>
  </p:cSld>
  <p:clrMapOvr>
    <a:masterClrMapping/>
  </p:clrMapOvr>
  <mc:AlternateContent xmlns:mc="http://schemas.openxmlformats.org/markup-compatibility/2006" xmlns:p14="http://schemas.microsoft.com/office/powerpoint/2010/main">
    <mc:Choice Requires="p14">
      <p:transition spd="slow" p14:dur="5000">
        <p14:prism isContent="1"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0834"/>
            <a:ext cx="7924800" cy="638402"/>
          </a:xfrm>
        </p:spPr>
        <p:txBody>
          <a:bodyPr>
            <a:normAutofit fontScale="90000"/>
          </a:bodyPr>
          <a:lstStyle/>
          <a:p>
            <a:pPr algn="ctr"/>
            <a:r>
              <a:rPr lang="en-US" b="1" spc="0" dirty="0" smtClean="0">
                <a:ln w="9000" cmpd="sng">
                  <a:solidFill>
                    <a:schemeClr val="accent4">
                      <a:shade val="50000"/>
                      <a:satMod val="120000"/>
                    </a:schemeClr>
                  </a:solidFill>
                  <a:prstDash val="solid"/>
                </a:ln>
                <a:effectLst>
                  <a:reflection blurRad="12700" stA="28000" endPos="45000" dist="1000" dir="5400000" sy="-100000" algn="bl" rotWithShape="0"/>
                </a:effectLst>
              </a:rPr>
              <a:t>OPENING ACTIVITY</a:t>
            </a:r>
            <a:endParaRPr lang="en-US" b="1" spc="0" dirty="0">
              <a:ln w="9000" cmpd="sng">
                <a:solidFill>
                  <a:schemeClr val="accent4">
                    <a:shade val="50000"/>
                    <a:satMod val="120000"/>
                  </a:schemeClr>
                </a:solidFill>
                <a:prstDash val="solid"/>
              </a:ln>
              <a:effectLst>
                <a:reflection blurRad="12700" stA="28000" endPos="45000" dist="1000" dir="5400000" sy="-100000" algn="bl" rotWithShape="0"/>
              </a:effectLst>
            </a:endParaRPr>
          </a:p>
        </p:txBody>
      </p:sp>
      <p:pic>
        <p:nvPicPr>
          <p:cNvPr id="4" name="Content Placeholder 3" descr="Screen Shot 2014-02-11 at 11.54.47 AM.png"/>
          <p:cNvPicPr>
            <a:picLocks noGrp="1" noChangeAspect="1"/>
          </p:cNvPicPr>
          <p:nvPr>
            <p:ph idx="1"/>
          </p:nvPr>
        </p:nvPicPr>
        <p:blipFill>
          <a:blip r:embed="rId2">
            <a:extLst>
              <a:ext uri="{28A0092B-C50C-407E-A947-70E740481C1C}">
                <a14:useLocalDpi xmlns:a14="http://schemas.microsoft.com/office/drawing/2010/main" val="0"/>
              </a:ext>
            </a:extLst>
          </a:blip>
          <a:srcRect l="-23892" r="-23892"/>
          <a:stretch>
            <a:fillRect/>
          </a:stretch>
        </p:blipFill>
        <p:spPr>
          <a:xfrm>
            <a:off x="1241778" y="1450000"/>
            <a:ext cx="9165603" cy="4525963"/>
          </a:xfrm>
        </p:spPr>
      </p:pic>
      <p:pic>
        <p:nvPicPr>
          <p:cNvPr id="5" name="Picture 4" descr="Screen Shot 2014-02-11 at 11.58.0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406" y="1450000"/>
            <a:ext cx="2322261" cy="4525963"/>
          </a:xfrm>
          <a:prstGeom prst="rect">
            <a:avLst/>
          </a:prstGeom>
        </p:spPr>
      </p:pic>
    </p:spTree>
    <p:extLst>
      <p:ext uri="{BB962C8B-B14F-4D97-AF65-F5344CB8AC3E}">
        <p14:creationId xmlns:p14="http://schemas.microsoft.com/office/powerpoint/2010/main" val="919819522"/>
      </p:ext>
    </p:extLst>
  </p:cSld>
  <p:clrMapOvr>
    <a:masterClrMapping/>
  </p:clrMapOvr>
  <mc:AlternateContent xmlns:mc="http://schemas.openxmlformats.org/markup-compatibility/2006" xmlns:p14="http://schemas.microsoft.com/office/powerpoint/2010/main">
    <mc:Choice Requires="p14">
      <p:transition spd="slow" p14:dur="5000">
        <p14:prism isContent="1"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046" y="-191165"/>
            <a:ext cx="7924800" cy="1143000"/>
          </a:xfrm>
        </p:spPr>
        <p:txBody>
          <a:bodyPr/>
          <a:lstStyle/>
          <a:p>
            <a:r>
              <a:rPr lang="en-US" b="1" spc="0" dirty="0" smtClean="0">
                <a:ln w="9000" cmpd="sng">
                  <a:solidFill>
                    <a:schemeClr val="accent4">
                      <a:shade val="50000"/>
                      <a:satMod val="120000"/>
                    </a:schemeClr>
                  </a:solidFill>
                  <a:prstDash val="solid"/>
                </a:ln>
                <a:solidFill>
                  <a:srgbClr val="000000"/>
                </a:solidFill>
                <a:effectLst>
                  <a:reflection blurRad="12700" stA="28000" endPos="45000" dist="1000" dir="5400000" sy="-100000" algn="bl" rotWithShape="0"/>
                </a:effectLst>
              </a:rPr>
              <a:t>QUICK INFO</a:t>
            </a:r>
            <a:endParaRPr lang="en-US" b="1" spc="0" dirty="0">
              <a:ln w="9000" cmpd="sng">
                <a:solidFill>
                  <a:schemeClr val="accent4">
                    <a:shade val="50000"/>
                    <a:satMod val="120000"/>
                  </a:schemeClr>
                </a:solidFill>
                <a:prstDash val="solid"/>
              </a:ln>
              <a:solidFill>
                <a:srgbClr val="000000"/>
              </a:solidFill>
              <a:effectLst>
                <a:reflection blurRad="12700" stA="28000" endPos="45000" dist="1000" dir="5400000" sy="-100000" algn="bl" rotWithShape="0"/>
              </a:effectLst>
            </a:endParaRPr>
          </a:p>
        </p:txBody>
      </p:sp>
      <p:sp>
        <p:nvSpPr>
          <p:cNvPr id="4" name="Content Placeholder 3"/>
          <p:cNvSpPr>
            <a:spLocks noGrp="1"/>
          </p:cNvSpPr>
          <p:nvPr>
            <p:ph idx="1"/>
          </p:nvPr>
        </p:nvSpPr>
        <p:spPr>
          <a:xfrm>
            <a:off x="473046" y="763289"/>
            <a:ext cx="7924800" cy="4114800"/>
          </a:xfrm>
        </p:spPr>
        <p:txBody>
          <a:bodyPr>
            <a:normAutofit/>
          </a:bodyPr>
          <a:lstStyle/>
          <a:p>
            <a:r>
              <a:rPr lang="en-US" sz="2400" b="1" dirty="0" smtClean="0"/>
              <a:t>Rene Descartes – a French mathematician who developed the Cartesian or Analytic geometry, which uses algebra to describe geometry.</a:t>
            </a:r>
          </a:p>
          <a:p>
            <a:r>
              <a:rPr lang="en-US" sz="2400" b="1" dirty="0" smtClean="0"/>
              <a:t>Analytic Geometry – is a branch of Algebra that is used to model geometric objects – points, straight lines, and circles.</a:t>
            </a:r>
          </a:p>
          <a:p>
            <a:r>
              <a:rPr lang="en-US" sz="2400" b="1" dirty="0" smtClean="0"/>
              <a:t>Cartesian Analytic Geometry – is geometry in which the axes x=0 and y=0 are perpendicular.</a:t>
            </a:r>
          </a:p>
          <a:p>
            <a:endParaRPr lang="en-US" sz="2400" b="1" dirty="0"/>
          </a:p>
        </p:txBody>
      </p:sp>
      <p:sp>
        <p:nvSpPr>
          <p:cNvPr id="5" name="Explosion 1 4"/>
          <p:cNvSpPr/>
          <p:nvPr/>
        </p:nvSpPr>
        <p:spPr>
          <a:xfrm>
            <a:off x="609600" y="3885476"/>
            <a:ext cx="2162447" cy="2274052"/>
          </a:xfrm>
          <a:prstGeom prst="irregularSeal1">
            <a:avLst/>
          </a:prstGeom>
          <a:ln/>
        </p:spPr>
        <p:style>
          <a:lnRef idx="1">
            <a:schemeClr val="accent1"/>
          </a:lnRef>
          <a:fillRef idx="3">
            <a:schemeClr val="accent1"/>
          </a:fillRef>
          <a:effectRef idx="2">
            <a:schemeClr val="accent1"/>
          </a:effectRef>
          <a:fontRef idx="minor">
            <a:schemeClr val="lt1"/>
          </a:fontRef>
        </p:style>
        <p:txBody>
          <a:bodyPr/>
          <a:lstStyle/>
          <a:p>
            <a:endParaRPr lang="en-US">
              <a:solidFill>
                <a:srgbClr val="FF6600"/>
              </a:solidFill>
            </a:endParaRPr>
          </a:p>
        </p:txBody>
      </p:sp>
      <p:sp>
        <p:nvSpPr>
          <p:cNvPr id="6" name="Rectangle 5"/>
          <p:cNvSpPr/>
          <p:nvPr/>
        </p:nvSpPr>
        <p:spPr>
          <a:xfrm>
            <a:off x="1033924" y="4791669"/>
            <a:ext cx="1334470" cy="461665"/>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CA" sz="2400" b="1" dirty="0" smtClean="0">
                <a:ln w="50800"/>
                <a:solidFill>
                  <a:schemeClr val="bg1">
                    <a:shade val="50000"/>
                  </a:schemeClr>
                </a:solidFill>
              </a:rPr>
              <a:t>More at</a:t>
            </a:r>
            <a:r>
              <a:rPr lang="en-US" sz="2400" b="1" dirty="0" smtClean="0">
                <a:ln w="50800"/>
                <a:solidFill>
                  <a:schemeClr val="bg1">
                    <a:shade val="50000"/>
                  </a:schemeClr>
                </a:solidFill>
              </a:rPr>
              <a:t>…</a:t>
            </a:r>
            <a:endParaRPr lang="en-CA" sz="2400" b="1" dirty="0">
              <a:ln w="50800"/>
              <a:solidFill>
                <a:schemeClr val="bg1">
                  <a:shade val="50000"/>
                </a:schemeClr>
              </a:solidFill>
            </a:endParaRPr>
          </a:p>
        </p:txBody>
      </p:sp>
      <p:sp>
        <p:nvSpPr>
          <p:cNvPr id="7" name="Right Arrow 6"/>
          <p:cNvSpPr/>
          <p:nvPr/>
        </p:nvSpPr>
        <p:spPr>
          <a:xfrm>
            <a:off x="3331918" y="4205603"/>
            <a:ext cx="3823513" cy="1490190"/>
          </a:xfrm>
          <a:prstGeom prst="rightArrow">
            <a:avLst/>
          </a:prstGeom>
          <a:ln/>
        </p:spPr>
        <p:style>
          <a:lnRef idx="1">
            <a:schemeClr val="accent1"/>
          </a:lnRef>
          <a:fillRef idx="3">
            <a:schemeClr val="accent1"/>
          </a:fillRef>
          <a:effectRef idx="2">
            <a:schemeClr val="accent1"/>
          </a:effectRef>
          <a:fontRef idx="minor">
            <a:schemeClr val="lt1"/>
          </a:fontRef>
        </p:style>
        <p:txBody>
          <a:bodyPr/>
          <a:lstStyle/>
          <a:p>
            <a:r>
              <a:rPr lang="nl-NL" dirty="0"/>
              <a:t>http://</a:t>
            </a:r>
            <a:r>
              <a:rPr lang="nl-NL" dirty="0" err="1"/>
              <a:t>www.mathsisfun.com</a:t>
            </a:r>
            <a:r>
              <a:rPr lang="nl-NL" dirty="0"/>
              <a:t>/data/</a:t>
            </a:r>
            <a:r>
              <a:rPr lang="nl-NL" dirty="0" err="1"/>
              <a:t>cartesian-coordinates.html</a:t>
            </a:r>
            <a:endParaRPr lang="en-US" dirty="0"/>
          </a:p>
        </p:txBody>
      </p:sp>
    </p:spTree>
    <p:extLst>
      <p:ext uri="{BB962C8B-B14F-4D97-AF65-F5344CB8AC3E}">
        <p14:creationId xmlns:p14="http://schemas.microsoft.com/office/powerpoint/2010/main" val="3759996069"/>
      </p:ext>
    </p:extLst>
  </p:cSld>
  <p:clrMapOvr>
    <a:masterClrMapping/>
  </p:clrMapOvr>
  <mc:AlternateContent xmlns:mc="http://schemas.openxmlformats.org/markup-compatibility/2006" xmlns:p14="http://schemas.microsoft.com/office/powerpoint/2010/main">
    <mc:Choice Requires="p14">
      <p:transition spd="slow" p14:dur="5000">
        <p14:prism isContent="1"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2636"/>
            <a:ext cx="7924800" cy="752437"/>
          </a:xfrm>
        </p:spPr>
        <p:txBody>
          <a:bodyPr>
            <a:normAutofit fontScale="90000"/>
          </a:bodyPr>
          <a:lstStyle/>
          <a:p>
            <a:pPr algn="ctr"/>
            <a:r>
              <a:rPr lang="en-US" b="1" dirty="0" smtClean="0">
                <a:solidFill>
                  <a:srgbClr val="000000"/>
                </a:solidFill>
              </a:rPr>
              <a:t>PROPERTIES OF GRAPH</a:t>
            </a:r>
            <a:endParaRPr lang="en-US" b="1" dirty="0">
              <a:solidFill>
                <a:srgbClr val="000000"/>
              </a:solidFill>
            </a:endParaRPr>
          </a:p>
        </p:txBody>
      </p:sp>
      <p:pic>
        <p:nvPicPr>
          <p:cNvPr id="4" name="Content Placeholder 3" descr="Screen Shot 2014-02-11 at 12.16.39 PM.png"/>
          <p:cNvPicPr>
            <a:picLocks noGrp="1" noChangeAspect="1"/>
          </p:cNvPicPr>
          <p:nvPr>
            <p:ph idx="1"/>
          </p:nvPr>
        </p:nvPicPr>
        <p:blipFill>
          <a:blip r:embed="rId2">
            <a:extLst>
              <a:ext uri="{28A0092B-C50C-407E-A947-70E740481C1C}">
                <a14:useLocalDpi xmlns:a14="http://schemas.microsoft.com/office/drawing/2010/main" val="0"/>
              </a:ext>
            </a:extLst>
          </a:blip>
          <a:srcRect l="-9984" r="-9984"/>
          <a:stretch>
            <a:fillRect/>
          </a:stretch>
        </p:blipFill>
        <p:spPr>
          <a:xfrm>
            <a:off x="-378007" y="1600200"/>
            <a:ext cx="9858433" cy="5051814"/>
          </a:xfrm>
        </p:spPr>
      </p:pic>
    </p:spTree>
    <p:extLst>
      <p:ext uri="{BB962C8B-B14F-4D97-AF65-F5344CB8AC3E}">
        <p14:creationId xmlns:p14="http://schemas.microsoft.com/office/powerpoint/2010/main" val="2162352772"/>
      </p:ext>
    </p:extLst>
  </p:cSld>
  <p:clrMapOvr>
    <a:masterClrMapping/>
  </p:clrMapOvr>
  <mc:AlternateContent xmlns:mc="http://schemas.openxmlformats.org/markup-compatibility/2006" xmlns:p14="http://schemas.microsoft.com/office/powerpoint/2010/main">
    <mc:Choice Requires="p14">
      <p:transition spd="slow" p14:dur="5000">
        <p14:prism isContent="1"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135" y="-139065"/>
            <a:ext cx="7924800" cy="1143000"/>
          </a:xfrm>
        </p:spPr>
        <p:txBody>
          <a:bodyPr/>
          <a:lstStyle/>
          <a:p>
            <a:r>
              <a:rPr lang="en-US" b="1" dirty="0" smtClean="0">
                <a:solidFill>
                  <a:srgbClr val="000000"/>
                </a:solidFill>
              </a:rPr>
              <a:t>CLASS ACTIVITY</a:t>
            </a:r>
            <a:endParaRPr lang="en-US" b="1" dirty="0">
              <a:solidFill>
                <a:srgbClr val="000000"/>
              </a:solidFill>
            </a:endParaRPr>
          </a:p>
        </p:txBody>
      </p:sp>
      <p:pic>
        <p:nvPicPr>
          <p:cNvPr id="4" name="Content Placeholder 3" descr="Screen Shot 2014-02-11 at 12.34.00 PM.png"/>
          <p:cNvPicPr>
            <a:picLocks noGrp="1" noChangeAspect="1"/>
          </p:cNvPicPr>
          <p:nvPr>
            <p:ph idx="1"/>
          </p:nvPr>
        </p:nvPicPr>
        <p:blipFill>
          <a:blip r:embed="rId3">
            <a:extLst>
              <a:ext uri="{28A0092B-C50C-407E-A947-70E740481C1C}">
                <a14:useLocalDpi xmlns:a14="http://schemas.microsoft.com/office/drawing/2010/main" val="0"/>
              </a:ext>
            </a:extLst>
          </a:blip>
          <a:srcRect l="-64987" r="-64987"/>
          <a:stretch>
            <a:fillRect/>
          </a:stretch>
        </p:blipFill>
        <p:spPr>
          <a:xfrm>
            <a:off x="-3200848" y="832555"/>
            <a:ext cx="14828404" cy="5729111"/>
          </a:xfrm>
        </p:spPr>
      </p:pic>
    </p:spTree>
    <p:extLst>
      <p:ext uri="{BB962C8B-B14F-4D97-AF65-F5344CB8AC3E}">
        <p14:creationId xmlns:p14="http://schemas.microsoft.com/office/powerpoint/2010/main" val="3107661508"/>
      </p:ext>
    </p:extLst>
  </p:cSld>
  <p:clrMapOvr>
    <a:masterClrMapping/>
  </p:clrMapOvr>
  <mc:AlternateContent xmlns:mc="http://schemas.openxmlformats.org/markup-compatibility/2006" xmlns:p14="http://schemas.microsoft.com/office/powerpoint/2010/main">
    <mc:Choice Requires="p14">
      <p:transition spd="slow" p14:dur="5000">
        <p14:prism isContent="1"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7930" y="4398313"/>
            <a:ext cx="9462968" cy="1143000"/>
          </a:xfrm>
        </p:spPr>
        <p:txBody>
          <a:bodyPr/>
          <a:lstStyle/>
          <a:p>
            <a:pPr algn="ctr"/>
            <a:r>
              <a:rPr lang="en-US" sz="5000" b="1" spc="0" dirty="0" smtClean="0">
                <a:ln w="9000" cmpd="sng">
                  <a:solidFill>
                    <a:schemeClr val="accent4">
                      <a:shade val="50000"/>
                      <a:satMod val="120000"/>
                    </a:schemeClr>
                  </a:solidFill>
                  <a:prstDash val="solid"/>
                </a:ln>
                <a:solidFill>
                  <a:srgbClr val="FFFFFF"/>
                </a:solidFill>
                <a:effectLst>
                  <a:reflection blurRad="12700" stA="28000" endPos="45000" dist="1000" dir="5400000" sy="-100000" algn="bl" rotWithShape="0"/>
                </a:effectLst>
              </a:rPr>
              <a:t>Let’s take some examples!!!</a:t>
            </a:r>
            <a:endParaRPr lang="en-US" sz="5000" b="1" spc="0" dirty="0">
              <a:ln w="9000" cmpd="sng">
                <a:solidFill>
                  <a:schemeClr val="accent4">
                    <a:shade val="50000"/>
                    <a:satMod val="120000"/>
                  </a:schemeClr>
                </a:solidFill>
                <a:prstDash val="solid"/>
              </a:ln>
              <a:solidFill>
                <a:srgbClr val="FFFFFF"/>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395535910"/>
      </p:ext>
    </p:extLst>
  </p:cSld>
  <p:clrMapOvr>
    <a:masterClrMapping/>
  </p:clrMapOvr>
  <mc:AlternateContent xmlns:mc="http://schemas.openxmlformats.org/markup-compatibility/2006" xmlns:p14="http://schemas.microsoft.com/office/powerpoint/2010/main">
    <mc:Choice Requires="p14">
      <p:transition spd="slow" p14:dur="5000">
        <p14:prism isContent="1"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Gre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Green.thmx</Template>
  <TotalTime>2154</TotalTime>
  <Words>1061</Words>
  <Application>Microsoft Macintosh PowerPoint</Application>
  <PresentationFormat>On-screen Show (4:3)</PresentationFormat>
  <Paragraphs>124</Paragraphs>
  <Slides>24</Slides>
  <Notes>7</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Green</vt:lpstr>
      <vt:lpstr> WELCOME BACK</vt:lpstr>
      <vt:lpstr>INTERPRETING AND SKETCHING GRAPHS</vt:lpstr>
      <vt:lpstr>Students are expected to:</vt:lpstr>
      <vt:lpstr>Specific Outcomes:</vt:lpstr>
      <vt:lpstr>OPENING ACTIVITY</vt:lpstr>
      <vt:lpstr>QUICK INFO</vt:lpstr>
      <vt:lpstr>PROPERTIES OF GRAPH</vt:lpstr>
      <vt:lpstr>CLASS ACTIVITY</vt:lpstr>
      <vt:lpstr>Let’s take some examples!!!</vt:lpstr>
      <vt:lpstr>PowerPoint Presentation</vt:lpstr>
      <vt:lpstr>Graphing Technology - HOW</vt:lpstr>
      <vt:lpstr>Graphing Technology - HOW</vt:lpstr>
      <vt:lpstr>Graphing Technology - HOW</vt:lpstr>
      <vt:lpstr>GRAPHING TECHNOLOGY - HOW</vt:lpstr>
      <vt:lpstr>PowerPoint Presentation</vt:lpstr>
      <vt:lpstr>PowerPoint Presentation</vt:lpstr>
      <vt:lpstr>GRAPHING TECHNOLOGY - HOW</vt:lpstr>
      <vt:lpstr>PowerPoint Presentation</vt:lpstr>
      <vt:lpstr>PowerPoint Presentation</vt:lpstr>
      <vt:lpstr>EXAMPLE 3</vt:lpstr>
      <vt:lpstr>HOMEWORK</vt:lpstr>
      <vt:lpstr>Explore!!!</vt:lpstr>
      <vt:lpstr>TO PONDER!</vt:lpstr>
      <vt:lpstr>Note: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INTERPRETING AND SKETCHING GRAPH</dc:title>
  <dc:creator>mac apple</dc:creator>
  <cp:lastModifiedBy>mac apple</cp:lastModifiedBy>
  <cp:revision>22</cp:revision>
  <dcterms:created xsi:type="dcterms:W3CDTF">2014-02-11T03:57:14Z</dcterms:created>
  <dcterms:modified xsi:type="dcterms:W3CDTF">2014-02-18T09:18:07Z</dcterms:modified>
</cp:coreProperties>
</file>