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4" r:id="rId5"/>
    <p:sldId id="261" r:id="rId6"/>
    <p:sldId id="257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C55D602F-36CD-A74D-A6DE-C2BF7271CE8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49F530-930B-1049-A4BF-24749B7999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0121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FACTORS THAT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AFFECTS BUSINESS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2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</a:p>
          <a:p>
            <a:r>
              <a:rPr lang="en-US" dirty="0" smtClean="0"/>
              <a:t>Capital</a:t>
            </a:r>
          </a:p>
          <a:p>
            <a:r>
              <a:rPr lang="en-US" dirty="0" smtClean="0"/>
              <a:t>Marketing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8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 descr="Part I-chapter opener art main - s"/>
          <p:cNvPicPr>
            <a:picLocks noChangeAspect="1" noChangeArrowheads="1"/>
          </p:cNvPicPr>
          <p:nvPr/>
        </p:nvPicPr>
        <p:blipFill>
          <a:blip r:embed="rId2">
            <a:lum bright="4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6850"/>
            <a:ext cx="8685212" cy="6445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51" name="Rectangle 3"/>
          <p:cNvSpPr>
            <a:spLocks noChangeArrowheads="1"/>
          </p:cNvSpPr>
          <p:nvPr/>
        </p:nvSpPr>
        <p:spPr bwMode="auto">
          <a:xfrm>
            <a:off x="762000" y="1550988"/>
            <a:ext cx="7772400" cy="462756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7772400" cy="4110037"/>
          </a:xfrm>
          <a:ln w="3175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70000"/>
              </a:lnSpc>
              <a:buFont typeface="Wingdings" charset="0"/>
              <a:buChar char="Ø"/>
            </a:pPr>
            <a:r>
              <a:rPr lang="en-US" altLang="zh-CN" sz="2400" b="1">
                <a:ea typeface="SimSun" charset="0"/>
                <a:cs typeface="SimSun" charset="0"/>
              </a:rPr>
              <a:t>Markets: Categories of markets:</a:t>
            </a:r>
            <a:endParaRPr lang="en-US" altLang="zh-CN" sz="2400">
              <a:ea typeface="SimSun" charset="0"/>
              <a:cs typeface="SimSun" charset="0"/>
            </a:endParaRP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Consumer goods markets – where foods, clothes, magazines, newspapers …are sold.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Services markets -- where banking, insurance, repairing, cleaning, etc. are provided.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Capital goods markets – where machines, equipment, and tools, etc. are sold.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Labor markets – where people are hired.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Housing markets – where people buy and sell properties.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Money markets – where money is bought or lent. 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ea typeface="SimSun" charset="0"/>
                <a:cs typeface="SimSun" charset="0"/>
              </a:rPr>
              <a:t>Commodity markets – where raw materials are bought and sold…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title"/>
          </p:nvPr>
        </p:nvSpPr>
        <p:spPr>
          <a:xfrm>
            <a:off x="512763" y="3810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zh-CN" sz="3200" dirty="0">
                <a:ea typeface="SimSun" charset="0"/>
                <a:cs typeface="SimSun" charset="0"/>
              </a:rPr>
              <a:t/>
            </a:r>
            <a:br>
              <a:rPr lang="en-US" altLang="zh-CN" sz="3200" dirty="0">
                <a:ea typeface="SimSun" charset="0"/>
                <a:cs typeface="SimSun" charset="0"/>
              </a:rPr>
            </a:br>
            <a:r>
              <a:rPr lang="en-US" altLang="zh-CN" sz="3200" dirty="0">
                <a:ea typeface="SimSun" charset="0"/>
                <a:cs typeface="SimSun" charset="0"/>
              </a:rPr>
              <a:t>Business </a:t>
            </a:r>
            <a:r>
              <a:rPr lang="en-US" altLang="zh-CN" sz="3200" dirty="0" smtClean="0">
                <a:ea typeface="SimSun" charset="0"/>
                <a:cs typeface="SimSun" charset="0"/>
              </a:rPr>
              <a:t>Activity</a:t>
            </a:r>
            <a:r>
              <a:rPr lang="en-US" altLang="zh-CN" sz="3200" dirty="0">
                <a:ea typeface="SimSun" charset="0"/>
                <a:cs typeface="SimSun" charset="0"/>
              </a:rPr>
              <a:t/>
            </a:r>
            <a:br>
              <a:rPr lang="en-US" altLang="zh-CN" sz="3200" dirty="0">
                <a:ea typeface="SimSun" charset="0"/>
                <a:cs typeface="SimSun" charset="0"/>
              </a:rPr>
            </a:br>
            <a:r>
              <a:rPr lang="en-US" altLang="zh-CN" sz="2800" dirty="0" smtClean="0">
                <a:ea typeface="SimSun" charset="0"/>
                <a:cs typeface="SimSun" charset="0"/>
              </a:rPr>
              <a:t>-</a:t>
            </a:r>
            <a:endParaRPr lang="en-US" altLang="zh-CN" sz="3200" dirty="0"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0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6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6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6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6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6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Factors: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 Type</a:t>
            </a:r>
          </a:p>
          <a:p>
            <a:r>
              <a:rPr lang="en-US" dirty="0"/>
              <a:t>Location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5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External Factors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1682" y="2828836"/>
            <a:ext cx="70570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latin typeface="Times New Roman" charset="0"/>
                <a:ea typeface="SimSun" charset="0"/>
                <a:cs typeface="SimSun" charset="0"/>
              </a:rPr>
              <a:t>Government,   Economic climate,   world events,    population trends,     legislation and regulation,   competition,   consumers,    environmental factors,    pressure groups</a:t>
            </a:r>
          </a:p>
        </p:txBody>
      </p:sp>
    </p:spTree>
    <p:extLst>
      <p:ext uri="{BB962C8B-B14F-4D97-AF65-F5344CB8AC3E}">
        <p14:creationId xmlns:p14="http://schemas.microsoft.com/office/powerpoint/2010/main" val="47981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900113" y="276225"/>
            <a:ext cx="74882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>
                <a:ea typeface="SimSun" charset="0"/>
                <a:cs typeface="SimSun" charset="0"/>
              </a:rPr>
              <a:t>Reference Figure 1-1 </a:t>
            </a:r>
            <a:r>
              <a:rPr lang="en-US" altLang="zh-CN" sz="2800" b="1">
                <a:ea typeface="SimSun" charset="0"/>
                <a:cs typeface="SimSun" charset="0"/>
              </a:rPr>
              <a:t>The nature of business activity</a:t>
            </a:r>
            <a:r>
              <a:rPr lang="en-US" altLang="zh-CN" sz="2800">
                <a:ea typeface="SimSun" charset="0"/>
                <a:cs typeface="SimSun" charset="0"/>
              </a:rPr>
              <a:t> </a:t>
            </a:r>
          </a:p>
        </p:txBody>
      </p:sp>
      <p:sp>
        <p:nvSpPr>
          <p:cNvPr id="625667" name="AutoShape 3"/>
          <p:cNvSpPr>
            <a:spLocks noChangeArrowheads="1"/>
          </p:cNvSpPr>
          <p:nvPr/>
        </p:nvSpPr>
        <p:spPr bwMode="auto">
          <a:xfrm>
            <a:off x="2916238" y="3213100"/>
            <a:ext cx="114300" cy="198438"/>
          </a:xfrm>
          <a:prstGeom prst="downArrow">
            <a:avLst>
              <a:gd name="adj1" fmla="val 50000"/>
              <a:gd name="adj2" fmla="val 434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68" name="AutoShape 4"/>
          <p:cNvSpPr>
            <a:spLocks noChangeArrowheads="1"/>
          </p:cNvSpPr>
          <p:nvPr/>
        </p:nvSpPr>
        <p:spPr bwMode="auto">
          <a:xfrm>
            <a:off x="4716463" y="3213100"/>
            <a:ext cx="114300" cy="198438"/>
          </a:xfrm>
          <a:prstGeom prst="downArrow">
            <a:avLst>
              <a:gd name="adj1" fmla="val 50000"/>
              <a:gd name="adj2" fmla="val 434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69" name="AutoShape 5"/>
          <p:cNvSpPr>
            <a:spLocks noChangeArrowheads="1"/>
          </p:cNvSpPr>
          <p:nvPr/>
        </p:nvSpPr>
        <p:spPr bwMode="auto">
          <a:xfrm>
            <a:off x="6877050" y="3213100"/>
            <a:ext cx="114300" cy="198438"/>
          </a:xfrm>
          <a:prstGeom prst="downArrow">
            <a:avLst>
              <a:gd name="adj1" fmla="val 50000"/>
              <a:gd name="adj2" fmla="val 4340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1885950" y="3135313"/>
            <a:ext cx="5372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25671" name="Group 7"/>
          <p:cNvGraphicFramePr>
            <a:graphicFrameLocks noGrp="1"/>
          </p:cNvGraphicFramePr>
          <p:nvPr/>
        </p:nvGraphicFramePr>
        <p:xfrm>
          <a:off x="1042988" y="1773238"/>
          <a:ext cx="6842125" cy="1368425"/>
        </p:xfrm>
        <a:graphic>
          <a:graphicData uri="http://schemas.openxmlformats.org/drawingml/2006/table">
            <a:tbl>
              <a:tblPr/>
              <a:tblGrid>
                <a:gridCol w="6842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External influences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:  Government,   Economic climate,   world events,    population trends,     legislation and regulation,   competition,   consumers,    environmental factors,    pressure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677" name="AutoShape 13"/>
          <p:cNvSpPr>
            <a:spLocks noChangeArrowheads="1"/>
          </p:cNvSpPr>
          <p:nvPr/>
        </p:nvSpPr>
        <p:spPr bwMode="auto">
          <a:xfrm>
            <a:off x="5867400" y="4508500"/>
            <a:ext cx="571500" cy="98425"/>
          </a:xfrm>
          <a:prstGeom prst="rightArrow">
            <a:avLst>
              <a:gd name="adj1" fmla="val 50000"/>
              <a:gd name="adj2" fmla="val 1451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8" name="AutoShape 14"/>
          <p:cNvSpPr>
            <a:spLocks noChangeArrowheads="1"/>
          </p:cNvSpPr>
          <p:nvPr/>
        </p:nvSpPr>
        <p:spPr bwMode="auto">
          <a:xfrm>
            <a:off x="3203575" y="4652963"/>
            <a:ext cx="571500" cy="98425"/>
          </a:xfrm>
          <a:prstGeom prst="rightArrow">
            <a:avLst>
              <a:gd name="adj1" fmla="val 50000"/>
              <a:gd name="adj2" fmla="val 1451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9" name="Rectangle 15"/>
          <p:cNvSpPr>
            <a:spLocks noChangeArrowheads="1"/>
          </p:cNvSpPr>
          <p:nvPr/>
        </p:nvSpPr>
        <p:spPr bwMode="auto">
          <a:xfrm>
            <a:off x="1890713" y="2933700"/>
            <a:ext cx="6762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5680" name="Rectangle 16"/>
          <p:cNvSpPr>
            <a:spLocks noChangeArrowheads="1"/>
          </p:cNvSpPr>
          <p:nvPr/>
        </p:nvSpPr>
        <p:spPr bwMode="auto">
          <a:xfrm>
            <a:off x="1890713" y="2933700"/>
            <a:ext cx="685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25681" name="Group 17"/>
          <p:cNvGraphicFramePr>
            <a:graphicFrameLocks noGrp="1"/>
          </p:cNvGraphicFramePr>
          <p:nvPr/>
        </p:nvGraphicFramePr>
        <p:xfrm>
          <a:off x="1042988" y="3573463"/>
          <a:ext cx="6842125" cy="2042160"/>
        </p:xfrm>
        <a:graphic>
          <a:graphicData uri="http://schemas.openxmlformats.org/drawingml/2006/table">
            <a:tbl>
              <a:tblPr/>
              <a:tblGrid>
                <a:gridCol w="2016125"/>
                <a:gridCol w="865187"/>
                <a:gridCol w="1943100"/>
                <a:gridCol w="649288"/>
                <a:gridCol w="1368425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Input</a:t>
                      </a:r>
                      <a:r>
                        <a:rPr kumimoji="0" lang="en-US" altLang="zh-CN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:</a:t>
                      </a:r>
                      <a:endParaRPr kumimoji="0" lang="en-US" altLang="zh-CN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Land,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labor,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Capital,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Entrepreneurship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Function:</a:t>
                      </a:r>
                      <a:endParaRPr kumimoji="0" lang="en-US" altLang="zh-CN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Production,  Marketing,  Finance,         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Administration,    HR ,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R &amp; D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Output</a:t>
                      </a:r>
                      <a:r>
                        <a:rPr kumimoji="0" lang="en-US" altLang="zh-CN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:</a:t>
                      </a:r>
                      <a:endParaRPr kumimoji="0" lang="en-US" altLang="zh-CN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Goods,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Services,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703" name="Rectangle 39"/>
          <p:cNvSpPr>
            <a:spLocks noChangeArrowheads="1"/>
          </p:cNvSpPr>
          <p:nvPr/>
        </p:nvSpPr>
        <p:spPr bwMode="auto">
          <a:xfrm>
            <a:off x="3276600" y="318135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b="1">
                <a:ea typeface="SimSun" charset="0"/>
                <a:cs typeface="SimSun" charset="0"/>
              </a:rPr>
              <a:t>    </a:t>
            </a:r>
            <a:r>
              <a:rPr lang="en-US" altLang="zh-CN" sz="2400" b="1">
                <a:ea typeface="SimSun" charset="0"/>
                <a:cs typeface="SimSun" charset="0"/>
              </a:rPr>
              <a:t>Business Activity</a:t>
            </a:r>
            <a:r>
              <a:rPr lang="en-US" altLang="zh-CN" sz="2400">
                <a:ea typeface="SimSun" charset="0"/>
                <a:cs typeface="SimSu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22" name="Picture 2" descr="Part I-chapter opener art main - s"/>
          <p:cNvPicPr>
            <a:picLocks noChangeAspect="1" noChangeArrowheads="1"/>
          </p:cNvPicPr>
          <p:nvPr/>
        </p:nvPicPr>
        <p:blipFill>
          <a:blip r:embed="rId2">
            <a:lum bright="4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6850"/>
            <a:ext cx="8685212" cy="6445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762000" y="1550988"/>
            <a:ext cx="7772400" cy="462756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7772400" cy="4110037"/>
          </a:xfrm>
          <a:ln w="3175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>
                <a:ea typeface="SimSun" charset="0"/>
                <a:cs typeface="SimSun" charset="0"/>
              </a:rPr>
              <a:t>Business activity is affected by quite a number of external factors. It is not enough for a business only to consider and control resources and functions. External factors may have a great deal of influence over a company’s business activity or its managers’ decisions, and may prevent its growth, development and profitability. But these external factors are usually beyond the control of the business.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>
              <a:ea typeface="SimSun" charset="0"/>
              <a:cs typeface="SimSun" charset="0"/>
            </a:endParaRPr>
          </a:p>
        </p:txBody>
      </p:sp>
      <p:sp>
        <p:nvSpPr>
          <p:cNvPr id="593925" name="Rectangle 5"/>
          <p:cNvSpPr>
            <a:spLocks noGrp="1" noChangeArrowheads="1"/>
          </p:cNvSpPr>
          <p:nvPr>
            <p:ph type="title"/>
          </p:nvPr>
        </p:nvSpPr>
        <p:spPr>
          <a:xfrm>
            <a:off x="512763" y="3810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zh-CN" sz="3200" dirty="0">
                <a:ea typeface="SimSun" charset="0"/>
                <a:cs typeface="SimSun" charset="0"/>
              </a:rPr>
              <a:t/>
            </a:r>
            <a:br>
              <a:rPr lang="en-US" altLang="zh-CN" sz="3200" dirty="0">
                <a:ea typeface="SimSun" charset="0"/>
                <a:cs typeface="SimSun" charset="0"/>
              </a:rPr>
            </a:br>
            <a:r>
              <a:rPr lang="en-US" altLang="zh-CN" sz="3200" dirty="0">
                <a:ea typeface="SimSun" charset="0"/>
                <a:cs typeface="SimSun" charset="0"/>
              </a:rPr>
              <a:t>Business Activity </a:t>
            </a:r>
            <a:br>
              <a:rPr lang="en-US" altLang="zh-CN" sz="3200" dirty="0">
                <a:ea typeface="SimSun" charset="0"/>
                <a:cs typeface="SimSun" charset="0"/>
              </a:rPr>
            </a:br>
            <a:r>
              <a:rPr lang="en-US" altLang="zh-CN" sz="2800" dirty="0">
                <a:ea typeface="SimSun" charset="0"/>
                <a:cs typeface="SimSun" charset="0"/>
              </a:rPr>
              <a:t>-</a:t>
            </a:r>
            <a:r>
              <a:rPr lang="en-US" altLang="zh-CN" sz="3200" dirty="0">
                <a:ea typeface="SimSun" charset="0"/>
                <a:cs typeface="SimSun" charset="0"/>
              </a:rPr>
              <a:t>External factors affecting businesses</a:t>
            </a:r>
          </a:p>
        </p:txBody>
      </p:sp>
    </p:spTree>
    <p:extLst>
      <p:ext uri="{BB962C8B-B14F-4D97-AF65-F5344CB8AC3E}">
        <p14:creationId xmlns:p14="http://schemas.microsoft.com/office/powerpoint/2010/main" val="69947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ChangeArrowheads="1"/>
          </p:cNvSpPr>
          <p:nvPr/>
        </p:nvSpPr>
        <p:spPr bwMode="auto">
          <a:xfrm>
            <a:off x="468313" y="1190625"/>
            <a:ext cx="6624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1800" b="1">
                <a:ea typeface="SimSun" charset="0"/>
                <a:cs typeface="SimSun" charset="0"/>
              </a:rPr>
              <a:t>Table 2-1 External influence factors on businesses </a:t>
            </a:r>
          </a:p>
          <a:p>
            <a:pPr eaLnBrk="0" hangingPunct="0"/>
            <a:endParaRPr lang="en-US" altLang="zh-CN" sz="1800" b="1">
              <a:ea typeface="SimSun" charset="0"/>
              <a:cs typeface="SimSun" charset="0"/>
            </a:endParaRPr>
          </a:p>
        </p:txBody>
      </p:sp>
      <p:graphicFrame>
        <p:nvGraphicFramePr>
          <p:cNvPr id="613520" name="Group 144"/>
          <p:cNvGraphicFramePr>
            <a:graphicFrameLocks noGrp="1"/>
          </p:cNvGraphicFramePr>
          <p:nvPr/>
        </p:nvGraphicFramePr>
        <p:xfrm>
          <a:off x="539750" y="1989138"/>
          <a:ext cx="8280400" cy="4424679"/>
        </p:xfrm>
        <a:graphic>
          <a:graphicData uri="http://schemas.openxmlformats.org/drawingml/2006/table">
            <a:tbl>
              <a:tblPr/>
              <a:tblGrid>
                <a:gridCol w="2447925"/>
                <a:gridCol w="58324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External factors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Brief explanations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The government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may come from government policy, government spending, government investment on infrastructure,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Economic climate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Businesses are influenced by stable or unstable economic conditions.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World events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from drought for growing rice, flooding, war, etc.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Competition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Local competition, national competition, international competition,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Consumers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from consumer taste changes, low-fat food, green food, new styles of wearing,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Population trends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from such factors as aging trends, single-parent family, more minority groups,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Legislation and regulation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from changes in law and regulations for producing or exporting a certain product,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Environmental factors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from waste disposal requirement, using recycled materials, etc.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342900" algn="l"/>
                        </a:tabLst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Pressure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charset="0"/>
                          <a:cs typeface="Times New Roman" charset="0"/>
                        </a:rPr>
                        <a:t>Influences may come from stakeholders like local communities, money lenders, etc.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3503" name="Rectangle 127"/>
          <p:cNvSpPr>
            <a:spLocks noChangeArrowheads="1"/>
          </p:cNvSpPr>
          <p:nvPr/>
        </p:nvSpPr>
        <p:spPr bwMode="auto">
          <a:xfrm>
            <a:off x="395288" y="188913"/>
            <a:ext cx="8569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SimSun" charset="0"/>
                <a:cs typeface="SimSun" charset="0"/>
              </a:rPr>
              <a:t>Business Activity </a:t>
            </a:r>
            <a:b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SimSun" charset="0"/>
                <a:cs typeface="SimSun" charset="0"/>
              </a:rPr>
            </a:b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SimSun" charset="0"/>
                <a:cs typeface="SimSun" charset="0"/>
              </a:rPr>
              <a:t>-External factors affecting businesses</a:t>
            </a:r>
            <a:endParaRPr lang="zh-CN" altLang="en-US" sz="2800" b="1" dirty="0">
              <a:effectLst>
                <a:outerShdw blurRad="38100" dist="38100" dir="2700000" algn="tl">
                  <a:srgbClr val="FFFFFF"/>
                </a:outerShdw>
              </a:effectLst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5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Reflections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6200"/>
            <a:ext cx="7772400" cy="5059662"/>
          </a:xfrm>
        </p:spPr>
        <p:txBody>
          <a:bodyPr/>
          <a:lstStyle/>
          <a:p>
            <a:r>
              <a:rPr lang="en-US" sz="2000" dirty="0" smtClean="0"/>
              <a:t>What factors affect your group business? Explain each.</a:t>
            </a:r>
          </a:p>
          <a:p>
            <a:r>
              <a:rPr lang="en-US" sz="2000" dirty="0" smtClean="0"/>
              <a:t>Was there any problem in setting up your business? Share how did you encounter and fix it.</a:t>
            </a:r>
          </a:p>
          <a:p>
            <a:r>
              <a:rPr lang="en-US" sz="2000" dirty="0" smtClean="0"/>
              <a:t>What important Business Math lessons that you’d use in this Business Expo?</a:t>
            </a:r>
          </a:p>
          <a:p>
            <a:r>
              <a:rPr lang="en-US" sz="2000" dirty="0" smtClean="0"/>
              <a:t>If you will do this business again, what will you change and why.</a:t>
            </a:r>
          </a:p>
          <a:p>
            <a:r>
              <a:rPr lang="en-US" sz="2000" dirty="0" smtClean="0"/>
              <a:t>What can you recommend to the next Grade 10s if they will have this Business Expo next year?</a:t>
            </a:r>
          </a:p>
          <a:p>
            <a:r>
              <a:rPr lang="en-US" sz="2000" dirty="0" smtClean="0"/>
              <a:t>Which part of the Business Expo is very challenging?</a:t>
            </a:r>
          </a:p>
          <a:p>
            <a:r>
              <a:rPr lang="en-US" sz="2000" dirty="0" smtClean="0"/>
              <a:t>What business of the Business Expo do you think should be done again next year and why.</a:t>
            </a:r>
          </a:p>
          <a:p>
            <a:r>
              <a:rPr lang="en-US" sz="2000" dirty="0" smtClean="0"/>
              <a:t>______________________________________________</a:t>
            </a:r>
          </a:p>
          <a:p>
            <a:r>
              <a:rPr lang="en-US" sz="2000" smtClean="0"/>
              <a:t>______________________________________________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047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4395</TotalTime>
  <Words>552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Math Blue</vt:lpstr>
      <vt:lpstr>FACTORS THAT  AFFECTS BUSINESS</vt:lpstr>
      <vt:lpstr>Internal Factors:</vt:lpstr>
      <vt:lpstr> Business Activity -</vt:lpstr>
      <vt:lpstr>External Factors:</vt:lpstr>
      <vt:lpstr>Other External Factors</vt:lpstr>
      <vt:lpstr>PowerPoint Presentation</vt:lpstr>
      <vt:lpstr> Business Activity  -External factors affecting businesses</vt:lpstr>
      <vt:lpstr>PowerPoint Presentation</vt:lpstr>
      <vt:lpstr>Reflections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 AFFECTS BUSINESS</dc:title>
  <dc:creator>mac apple</dc:creator>
  <cp:lastModifiedBy>mac apple</cp:lastModifiedBy>
  <cp:revision>5</cp:revision>
  <cp:lastPrinted>2014-05-23T05:49:13Z</cp:lastPrinted>
  <dcterms:created xsi:type="dcterms:W3CDTF">2014-05-18T08:51:19Z</dcterms:created>
  <dcterms:modified xsi:type="dcterms:W3CDTF">2014-05-23T05:52:51Z</dcterms:modified>
</cp:coreProperties>
</file>