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sldIdLst>
    <p:sldId id="257" r:id="rId2"/>
    <p:sldId id="256" r:id="rId3"/>
    <p:sldId id="258" r:id="rId4"/>
    <p:sldId id="267" r:id="rId5"/>
    <p:sldId id="311" r:id="rId6"/>
    <p:sldId id="312" r:id="rId7"/>
    <p:sldId id="31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8" r:id="rId36"/>
    <p:sldId id="280" r:id="rId37"/>
    <p:sldId id="272" r:id="rId38"/>
    <p:sldId id="309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7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4F08D-E767-A447-BF7A-325951E5E604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84AB9-C0B6-BA48-AB22-E984E94D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1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4F08D-E767-A447-BF7A-325951E5E604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84AB9-C0B6-BA48-AB22-E984E94D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1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4F08D-E767-A447-BF7A-325951E5E604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84AB9-C0B6-BA48-AB22-E984E94D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9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64275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6AE4F08D-E767-A447-BF7A-325951E5E604}" type="datetimeFigureOut">
              <a:rPr lang="en-US" smtClean="0"/>
              <a:t>4/24/14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64275"/>
            <a:ext cx="2895600" cy="384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67450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1D484AB9-C0B6-BA48-AB22-E984E94D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94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64275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6AE4F08D-E767-A447-BF7A-325951E5E604}" type="datetimeFigureOut">
              <a:rPr lang="en-US" smtClean="0"/>
              <a:t>4/24/14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64275"/>
            <a:ext cx="2895600" cy="384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67450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1D484AB9-C0B6-BA48-AB22-E984E94D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80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85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4F08D-E767-A447-BF7A-325951E5E604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84AB9-C0B6-BA48-AB22-E984E94D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2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4F08D-E767-A447-BF7A-325951E5E604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84AB9-C0B6-BA48-AB22-E984E94D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6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4F08D-E767-A447-BF7A-325951E5E604}" type="datetimeFigureOut">
              <a:rPr lang="en-US" smtClean="0"/>
              <a:t>4/24/14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84AB9-C0B6-BA48-AB22-E984E94D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4F08D-E767-A447-BF7A-325951E5E604}" type="datetimeFigureOut">
              <a:rPr lang="en-US" smtClean="0"/>
              <a:t>4/24/14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84AB9-C0B6-BA48-AB22-E984E94D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0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4F08D-E767-A447-BF7A-325951E5E604}" type="datetimeFigureOut">
              <a:rPr lang="en-US" smtClean="0"/>
              <a:t>4/24/14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84AB9-C0B6-BA48-AB22-E984E94D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6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4F08D-E767-A447-BF7A-325951E5E604}" type="datetimeFigureOut">
              <a:rPr lang="en-US" smtClean="0"/>
              <a:t>4/24/14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84AB9-C0B6-BA48-AB22-E984E94D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9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4F08D-E767-A447-BF7A-325951E5E604}" type="datetimeFigureOut">
              <a:rPr lang="en-US" smtClean="0"/>
              <a:t>4/24/14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84AB9-C0B6-BA48-AB22-E984E94D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0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altLang="zh-CN" noProof="0" smtClean="0"/>
              <a:t>Drag picture to placeholder or click icon to add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4F08D-E767-A447-BF7A-325951E5E604}" type="datetimeFigureOut">
              <a:rPr lang="en-US" smtClean="0"/>
              <a:t>4/24/14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84AB9-C0B6-BA48-AB22-E984E94D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5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6AE4F08D-E767-A447-BF7A-325951E5E604}" type="datetimeFigureOut">
              <a:rPr lang="en-US" smtClean="0"/>
              <a:t>4/24/14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484AB9-C0B6-BA48-AB22-E984E94DFF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新細明體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  <a:cs typeface="新細明體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  <a:cs typeface="新細明體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  <a:cs typeface="新細明體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  <a:cs typeface="新細明體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新細明體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新細明體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新細明體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新細明體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ovascotia.ca/finance/en/home/taxation/tax101/harmonizedsalestax/default.asp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xtLst/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b="1" cap="all" dirty="0" smtClean="0">
                <a:ln/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FINANCIAL MATHEMATICS</a:t>
            </a:r>
            <a:endParaRPr lang="en-US" sz="4000" b="1" cap="all" dirty="0">
              <a:ln/>
              <a:solidFill>
                <a:srgbClr val="0000FF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7650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新細明體" charset="0"/>
              </a:rPr>
              <a:t>MATH 10 – UNIT 4</a:t>
            </a:r>
          </a:p>
        </p:txBody>
      </p:sp>
    </p:spTree>
    <p:extLst>
      <p:ext uri="{BB962C8B-B14F-4D97-AF65-F5344CB8AC3E}">
        <p14:creationId xmlns:p14="http://schemas.microsoft.com/office/powerpoint/2010/main" val="19422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>
                <a:latin typeface="Tw Cen MT" charset="0"/>
                <a:ea typeface="ＭＳ Ｐゴシック" charset="0"/>
                <a:cs typeface="ＭＳ Ｐゴシック" charset="0"/>
              </a:rPr>
              <a:t>CPP Example and Yearly Max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0" y="1282932"/>
            <a:ext cx="9144000" cy="51435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sz="3000" b="1" dirty="0">
                <a:latin typeface="Tw Cen MT" charset="0"/>
                <a:ea typeface="ＭＳ Ｐゴシック" charset="0"/>
                <a:cs typeface="ＭＳ Ｐゴシック" charset="0"/>
              </a:rPr>
              <a:t>2010 Contribution Rate - 4.95% of gross annual </a:t>
            </a:r>
            <a:r>
              <a:rPr lang="en-US" sz="3000" b="1" dirty="0" smtClean="0">
                <a:latin typeface="Tw Cen MT" charset="0"/>
                <a:ea typeface="ＭＳ Ｐゴシック" charset="0"/>
                <a:cs typeface="ＭＳ Ｐゴシック" charset="0"/>
              </a:rPr>
              <a:t>income</a:t>
            </a:r>
            <a:endParaRPr lang="en-US" sz="3000" b="1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000" dirty="0">
                <a:latin typeface="Tw Cen MT" charset="0"/>
                <a:ea typeface="ＭＳ Ｐゴシック" charset="0"/>
                <a:cs typeface="ＭＳ Ｐゴシック" charset="0"/>
              </a:rPr>
              <a:t>Example: </a:t>
            </a:r>
          </a:p>
          <a:p>
            <a:pPr eaLnBrk="1" hangingPunct="1"/>
            <a:r>
              <a:rPr lang="en-US" sz="3000" dirty="0">
                <a:latin typeface="Tw Cen MT" charset="0"/>
                <a:ea typeface="ＭＳ Ｐゴシック" charset="0"/>
                <a:cs typeface="ＭＳ Ｐゴシック" charset="0"/>
              </a:rPr>
              <a:t>If your annual salary is $65,000, how much will you contribute to CPP over the year?</a:t>
            </a:r>
          </a:p>
          <a:p>
            <a:pPr eaLnBrk="1" hangingPunct="1"/>
            <a:endParaRPr lang="en-US" sz="3000" b="1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000" dirty="0">
                <a:latin typeface="Tw Cen MT" charset="0"/>
                <a:ea typeface="ＭＳ Ｐゴシック" charset="0"/>
                <a:cs typeface="ＭＳ Ｐゴシック" charset="0"/>
              </a:rPr>
              <a:t>$65,000 x 0.0495 = $3217.50/</a:t>
            </a:r>
            <a:r>
              <a:rPr lang="en-US" sz="3000" dirty="0" err="1" smtClean="0">
                <a:latin typeface="Tw Cen MT" charset="0"/>
                <a:ea typeface="ＭＳ Ｐゴシック" charset="0"/>
                <a:cs typeface="ＭＳ Ｐゴシック" charset="0"/>
              </a:rPr>
              <a:t>yr</a:t>
            </a:r>
            <a:endParaRPr lang="en-US" sz="3000" b="1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000" dirty="0">
                <a:latin typeface="Tw Cen MT" charset="0"/>
                <a:ea typeface="ＭＳ Ｐゴシック" charset="0"/>
                <a:cs typeface="ＭＳ Ｐゴシック" charset="0"/>
              </a:rPr>
              <a:t>However, the federal government sets a limit of how much CPP they can take: In 2010 the max CPP was </a:t>
            </a:r>
            <a:r>
              <a:rPr lang="en-US" sz="3000" b="1" dirty="0">
                <a:latin typeface="Tw Cen MT" charset="0"/>
                <a:ea typeface="ＭＳ Ｐゴシック" charset="0"/>
                <a:cs typeface="ＭＳ Ｐゴシック" charset="0"/>
              </a:rPr>
              <a:t>$</a:t>
            </a:r>
            <a:r>
              <a:rPr lang="en-CA" sz="3000" b="1" dirty="0">
                <a:latin typeface="Tw Cen MT" charset="0"/>
                <a:ea typeface="ＭＳ Ｐゴシック" charset="0"/>
                <a:cs typeface="ＭＳ Ｐゴシック" charset="0"/>
              </a:rPr>
              <a:t>2163.15.</a:t>
            </a:r>
            <a:endParaRPr lang="en-US" sz="3000" b="1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3000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851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5400" b="1">
                <a:latin typeface="Tw Cen MT" charset="0"/>
                <a:ea typeface="ＭＳ Ｐゴシック" charset="0"/>
                <a:cs typeface="ＭＳ Ｐゴシック" charset="0"/>
              </a:rPr>
              <a:t>EI Premium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76400"/>
            <a:ext cx="8153400" cy="4876800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z="3200">
                <a:latin typeface="Tw Cen MT" charset="0"/>
                <a:ea typeface="ＭＳ Ｐゴシック" charset="0"/>
                <a:cs typeface="ＭＳ Ｐゴシック" charset="0"/>
              </a:rPr>
              <a:t>Employment Insurance Premium</a:t>
            </a:r>
          </a:p>
          <a:p>
            <a:pPr eaLnBrk="1" hangingPunct="1">
              <a:buFont typeface="Wingdings" charset="0"/>
              <a:buNone/>
            </a:pPr>
            <a:endParaRPr lang="en-US" sz="3200">
              <a:latin typeface="Tw Cen MT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200">
                <a:latin typeface="Tw Cen MT" charset="0"/>
                <a:ea typeface="ＭＳ Ｐゴシック" charset="0"/>
                <a:cs typeface="ＭＳ Ｐゴシック" charset="0"/>
              </a:rPr>
              <a:t>The government collects 1.4 times from your employer as from you. So if you contributed $1.00, your employer would contribute $1.40.</a:t>
            </a:r>
          </a:p>
          <a:p>
            <a:pPr eaLnBrk="1" hangingPunct="1">
              <a:buFont typeface="Wingdings" charset="0"/>
              <a:buNone/>
            </a:pPr>
            <a:endParaRPr lang="en-US" sz="3200">
              <a:latin typeface="Tw Cen MT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200">
                <a:latin typeface="Tw Cen MT" charset="0"/>
                <a:ea typeface="ＭＳ Ｐゴシック" charset="0"/>
                <a:cs typeface="ＭＳ Ｐゴシック" charset="0"/>
              </a:rPr>
              <a:t>In the year 2010:</a:t>
            </a:r>
          </a:p>
          <a:p>
            <a:pPr lvl="1" eaLnBrk="1" hangingPunct="1"/>
            <a:r>
              <a:rPr lang="en-US" sz="2800">
                <a:latin typeface="Tw Cen MT" charset="0"/>
                <a:ea typeface="ＭＳ Ｐゴシック" charset="0"/>
              </a:rPr>
              <a:t>EI Rate is 1.73% of an employee</a:t>
            </a:r>
            <a:r>
              <a:rPr lang="ja-JP" altLang="en-US" sz="2800">
                <a:latin typeface="Tw Cen MT" charset="0"/>
                <a:ea typeface="ＭＳ Ｐゴシック" charset="0"/>
              </a:rPr>
              <a:t>’</a:t>
            </a:r>
            <a:r>
              <a:rPr lang="en-US" sz="2800">
                <a:latin typeface="Tw Cen MT" charset="0"/>
                <a:ea typeface="ＭＳ Ｐゴシック" charset="0"/>
              </a:rPr>
              <a:t>s GROSS income</a:t>
            </a:r>
          </a:p>
        </p:txBody>
      </p:sp>
    </p:spTree>
    <p:extLst>
      <p:ext uri="{BB962C8B-B14F-4D97-AF65-F5344CB8AC3E}">
        <p14:creationId xmlns:p14="http://schemas.microsoft.com/office/powerpoint/2010/main" val="1077508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If Tara's gross earnings are $12 987.00 how much will she pay in CPP? (rate of 4.95%)</a:t>
            </a:r>
          </a:p>
          <a:p>
            <a:endParaRPr lang="en-US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endParaRPr lang="en-US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063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If Tara's gross earnings are $12 987.00 how much will she pay in EI? (rate 1.73%)</a:t>
            </a:r>
          </a:p>
          <a:p>
            <a:endParaRPr lang="en-US">
              <a:latin typeface="Tw Cen MT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Tw Cen MT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Tw Cen MT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What is Tara</a:t>
            </a:r>
            <a:r>
              <a:rPr lang="ja-JP" altLang="en-US">
                <a:latin typeface="Tw Cen MT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s net earnings?</a:t>
            </a:r>
          </a:p>
          <a:p>
            <a:endParaRPr lang="en-US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endParaRPr lang="en-US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882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If Brandon</a:t>
            </a:r>
            <a:r>
              <a:rPr lang="ja-JP" altLang="en-US">
                <a:latin typeface="Tw Cen MT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s gross earnings are $3 876.00 how much will he pay in EI? (rate 1.73%)</a:t>
            </a:r>
          </a:p>
          <a:p>
            <a:endParaRPr lang="en-US">
              <a:latin typeface="Tw Cen MT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Tw Cen MT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How much in CPP? (4.95%)</a:t>
            </a:r>
          </a:p>
          <a:p>
            <a:endParaRPr lang="en-US">
              <a:latin typeface="Tw Cen MT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Tw Cen MT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What is his net earnings?</a:t>
            </a:r>
          </a:p>
          <a:p>
            <a:endParaRPr lang="en-US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endParaRPr lang="en-US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966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800" b="1">
                <a:latin typeface="Tw Cen MT" charset="0"/>
                <a:ea typeface="ＭＳ Ｐゴシック" charset="0"/>
                <a:cs typeface="ＭＳ Ｐゴシック" charset="0"/>
              </a:rPr>
              <a:t>Federal Tax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299384"/>
            <a:ext cx="8153400" cy="44958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b="1" dirty="0">
                <a:latin typeface="Tw Cen MT" charset="0"/>
                <a:ea typeface="ＭＳ Ｐゴシック" charset="0"/>
                <a:cs typeface="ＭＳ Ｐゴシック" charset="0"/>
              </a:rPr>
              <a:t>Federal tax rates for 2010 are:</a:t>
            </a:r>
          </a:p>
          <a:p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15% </a:t>
            </a:r>
            <a:r>
              <a:rPr lang="en-US" b="1" dirty="0">
                <a:latin typeface="Tw Cen MT" charset="0"/>
                <a:ea typeface="ＭＳ Ｐゴシック" charset="0"/>
                <a:cs typeface="ＭＳ Ｐゴシック" charset="0"/>
              </a:rPr>
              <a:t>on the first</a:t>
            </a: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 $40,970 of taxable income, </a:t>
            </a:r>
            <a:r>
              <a:rPr lang="en-US" b="1" dirty="0">
                <a:latin typeface="Tw Cen MT" charset="0"/>
                <a:ea typeface="ＭＳ Ｐゴシック" charset="0"/>
                <a:cs typeface="ＭＳ Ｐゴシック" charset="0"/>
              </a:rPr>
              <a:t>+</a:t>
            </a: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 </a:t>
            </a:r>
          </a:p>
          <a:p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22% </a:t>
            </a:r>
            <a:r>
              <a:rPr lang="en-US" b="1" dirty="0">
                <a:latin typeface="Tw Cen MT" charset="0"/>
                <a:ea typeface="ＭＳ Ｐゴシック" charset="0"/>
                <a:cs typeface="ＭＳ Ｐゴシック" charset="0"/>
              </a:rPr>
              <a:t>on the next</a:t>
            </a: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 $40,971 of taxable income (on the portion of taxable income between $40,970 and $81,941), </a:t>
            </a:r>
            <a:r>
              <a:rPr lang="en-US" b="1" dirty="0">
                <a:latin typeface="Tw Cen MT" charset="0"/>
                <a:ea typeface="ＭＳ Ｐゴシック" charset="0"/>
                <a:cs typeface="ＭＳ Ｐゴシック" charset="0"/>
              </a:rPr>
              <a:t>+</a:t>
            </a:r>
            <a:endParaRPr lang="en-US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26% </a:t>
            </a:r>
            <a:r>
              <a:rPr lang="en-US" b="1" dirty="0">
                <a:latin typeface="Tw Cen MT" charset="0"/>
                <a:ea typeface="ＭＳ Ｐゴシック" charset="0"/>
                <a:cs typeface="ＭＳ Ｐゴシック" charset="0"/>
              </a:rPr>
              <a:t>on the next</a:t>
            </a: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 $45,080 of taxable income (on the portion of taxable income between $81,941 and $127,021), </a:t>
            </a:r>
            <a:r>
              <a:rPr lang="en-US" b="1" dirty="0">
                <a:latin typeface="Tw Cen MT" charset="0"/>
                <a:ea typeface="ＭＳ Ｐゴシック" charset="0"/>
                <a:cs typeface="ＭＳ Ｐゴシック" charset="0"/>
              </a:rPr>
              <a:t>+</a:t>
            </a:r>
            <a:endParaRPr lang="en-US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29% of taxable income </a:t>
            </a:r>
            <a:r>
              <a:rPr lang="en-US" b="1" dirty="0">
                <a:latin typeface="Tw Cen MT" charset="0"/>
                <a:ea typeface="ＭＳ Ｐゴシック" charset="0"/>
                <a:cs typeface="ＭＳ Ｐゴシック" charset="0"/>
              </a:rPr>
              <a:t>over</a:t>
            </a: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 $127,021.</a:t>
            </a:r>
          </a:p>
          <a:p>
            <a:endParaRPr lang="en-US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20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>
          <a:xfrm>
            <a:off x="533400" y="612976"/>
            <a:ext cx="8153400" cy="2133600"/>
          </a:xfrm>
        </p:spPr>
        <p:txBody>
          <a:bodyPr/>
          <a:lstStyle/>
          <a:p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IF you made $92 000 last year how much would you pay in federal income tax?</a:t>
            </a:r>
          </a:p>
        </p:txBody>
      </p:sp>
    </p:spTree>
    <p:extLst>
      <p:ext uri="{BB962C8B-B14F-4D97-AF65-F5344CB8AC3E}">
        <p14:creationId xmlns:p14="http://schemas.microsoft.com/office/powerpoint/2010/main" val="2246316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609600" y="609600"/>
            <a:ext cx="82296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Step 1: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Calculate the 15% tax deduction for the first $40,970.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81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2"/>
          <p:cNvSpPr txBox="1">
            <a:spLocks noChangeArrowheads="1"/>
          </p:cNvSpPr>
          <p:nvPr/>
        </p:nvSpPr>
        <p:spPr bwMode="auto">
          <a:xfrm>
            <a:off x="609600" y="609600"/>
            <a:ext cx="82296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Step 2: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Calculate the 22% tax deduction for the next $40,971.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59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2"/>
          <p:cNvSpPr txBox="1">
            <a:spLocks noChangeArrowheads="1"/>
          </p:cNvSpPr>
          <p:nvPr/>
        </p:nvSpPr>
        <p:spPr bwMode="auto">
          <a:xfrm>
            <a:off x="609600" y="609600"/>
            <a:ext cx="82296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Step 3: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Calculate the 26% tax deduction for the remaining income.</a:t>
            </a:r>
          </a:p>
          <a:p>
            <a:pPr eaLnBrk="1" hangingPunct="1"/>
            <a:r>
              <a:rPr lang="en-US"/>
              <a:t>	(how much is remaining untaxed?)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75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NET PAY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66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FM. </a:t>
            </a:r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2"/>
          <p:cNvSpPr txBox="1">
            <a:spLocks noChangeArrowheads="1"/>
          </p:cNvSpPr>
          <p:nvPr/>
        </p:nvSpPr>
        <p:spPr bwMode="auto">
          <a:xfrm>
            <a:off x="609600" y="609600"/>
            <a:ext cx="82296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Step 4: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How much income tax did you pay?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Step 5: How much is your net income?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34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800" b="1" dirty="0" smtClean="0">
                <a:latin typeface="Tw Cen MT" charset="0"/>
                <a:ea typeface="ＭＳ Ｐゴシック" charset="0"/>
                <a:cs typeface="ＭＳ Ｐゴシック" charset="0"/>
              </a:rPr>
              <a:t>Nova Scotia </a:t>
            </a:r>
            <a:r>
              <a:rPr lang="en-US" sz="4800" b="1" dirty="0">
                <a:latin typeface="Tw Cen MT" charset="0"/>
                <a:ea typeface="ＭＳ Ｐゴシック" charset="0"/>
                <a:cs typeface="ＭＳ Ｐゴシック" charset="0"/>
              </a:rPr>
              <a:t>Provincial Tax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b="1" dirty="0">
                <a:latin typeface="Tw Cen MT" charset="0"/>
                <a:ea typeface="ＭＳ Ｐゴシック" charset="0"/>
                <a:cs typeface="ＭＳ Ｐゴシック" charset="0"/>
              </a:rPr>
              <a:t>10% of taxable income</a:t>
            </a:r>
            <a:endParaRPr lang="en-CA" b="1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CA" b="1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373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CA" b="1">
                <a:latin typeface="Tw Cen MT" charset="0"/>
                <a:ea typeface="ＭＳ Ｐゴシック" charset="0"/>
                <a:cs typeface="ＭＳ Ｐゴシック" charset="0"/>
              </a:rPr>
              <a:t>Build Your Skills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16912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CA" b="1">
                <a:latin typeface="Tw Cen MT" charset="0"/>
                <a:ea typeface="ＭＳ Ｐゴシック" charset="0"/>
                <a:cs typeface="ＭＳ Ｐゴシック" charset="0"/>
              </a:rPr>
              <a:t>1. </a:t>
            </a:r>
            <a:r>
              <a:rPr lang="en-CA">
                <a:latin typeface="Tw Cen MT" charset="0"/>
                <a:ea typeface="ＭＳ Ｐゴシック" charset="0"/>
                <a:cs typeface="ＭＳ Ｐゴシック" charset="0"/>
              </a:rPr>
              <a:t>If the federal tax rate is 15%, how much is deducted from your $750.00 paycheque?</a:t>
            </a:r>
          </a:p>
          <a:p>
            <a:pPr marL="0" indent="0">
              <a:buNone/>
            </a:pPr>
            <a:endParaRPr lang="en-CA">
              <a:latin typeface="Tw Cen MT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CA">
                <a:latin typeface="Tw Cen MT" charset="0"/>
                <a:ea typeface="ＭＳ Ｐゴシック" charset="0"/>
                <a:cs typeface="ＭＳ Ｐゴシック" charset="0"/>
              </a:rPr>
              <a:t>$750.00 x 0.15</a:t>
            </a:r>
          </a:p>
          <a:p>
            <a:pPr marL="0" indent="0">
              <a:buNone/>
            </a:pPr>
            <a:endParaRPr lang="en-CA">
              <a:latin typeface="Tw Cen MT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CA">
                <a:latin typeface="Tw Cen MT" charset="0"/>
                <a:ea typeface="ＭＳ Ｐゴシック" charset="0"/>
                <a:cs typeface="ＭＳ Ｐゴシック" charset="0"/>
              </a:rPr>
              <a:t>=$112.50 deduction</a:t>
            </a:r>
          </a:p>
          <a:p>
            <a:pPr marL="0" indent="0">
              <a:buNone/>
            </a:pPr>
            <a:endParaRPr lang="en-CA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812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en-US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Tw Cen MT" charset="0"/>
                <a:ea typeface="ＭＳ Ｐゴシック" charset="0"/>
                <a:cs typeface="ＭＳ Ｐゴシック" charset="0"/>
              </a:rPr>
              <a:t>2. </a:t>
            </a: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If your short-term disability insurance rate is 0.5%, what do you pay if your </a:t>
            </a:r>
            <a:r>
              <a:rPr lang="en-US" dirty="0" err="1">
                <a:latin typeface="Tw Cen MT" charset="0"/>
                <a:ea typeface="ＭＳ Ｐゴシック" charset="0"/>
                <a:cs typeface="ＭＳ Ｐゴシック" charset="0"/>
              </a:rPr>
              <a:t>paycheque</a:t>
            </a: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 is $300.00?</a:t>
            </a:r>
          </a:p>
          <a:p>
            <a:pPr marL="0" indent="0">
              <a:buNone/>
            </a:pPr>
            <a:endParaRPr lang="en-US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$300.00 x 0.005</a:t>
            </a:r>
          </a:p>
          <a:p>
            <a:pPr marL="0" indent="0">
              <a:buNone/>
            </a:pPr>
            <a:endParaRPr lang="en-US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= $1.50 would be paid</a:t>
            </a:r>
          </a:p>
        </p:txBody>
      </p:sp>
    </p:spTree>
    <p:extLst>
      <p:ext uri="{BB962C8B-B14F-4D97-AF65-F5344CB8AC3E}">
        <p14:creationId xmlns:p14="http://schemas.microsoft.com/office/powerpoint/2010/main" val="1571498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en-US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b="1">
                <a:latin typeface="Tw Cen MT" charset="0"/>
                <a:ea typeface="ＭＳ Ｐゴシック" charset="0"/>
                <a:cs typeface="ＭＳ Ｐゴシック" charset="0"/>
              </a:rPr>
              <a:t>3.  </a:t>
            </a:r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If your Canada Pension Plan (CPP) contribution rate is 4.95% and your salary is $1578.00 every two weeks, what will be the CPP deduction?</a:t>
            </a:r>
          </a:p>
          <a:p>
            <a:pPr marL="0" indent="0">
              <a:buNone/>
            </a:pPr>
            <a:endParaRPr lang="en-US">
              <a:latin typeface="Tw Cen MT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$1578.00 x 0.0495</a:t>
            </a:r>
          </a:p>
          <a:p>
            <a:pPr marL="0" indent="0">
              <a:buNone/>
            </a:pPr>
            <a:endParaRPr lang="en-US">
              <a:latin typeface="Tw Cen MT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= $78.11 deduction</a:t>
            </a:r>
          </a:p>
        </p:txBody>
      </p:sp>
    </p:spTree>
    <p:extLst>
      <p:ext uri="{BB962C8B-B14F-4D97-AF65-F5344CB8AC3E}">
        <p14:creationId xmlns:p14="http://schemas.microsoft.com/office/powerpoint/2010/main" val="4125907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en-US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115552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Tw Cen MT" charset="0"/>
                <a:ea typeface="ＭＳ Ｐゴシック" charset="0"/>
                <a:cs typeface="ＭＳ Ｐゴシック" charset="0"/>
              </a:rPr>
              <a:t>4.  </a:t>
            </a:r>
            <a:r>
              <a:rPr lang="en-US" dirty="0" smtClean="0">
                <a:latin typeface="Tw Cen MT" charset="0"/>
                <a:ea typeface="ＭＳ Ｐゴシック" charset="0"/>
                <a:cs typeface="ＭＳ Ｐゴシック" charset="0"/>
              </a:rPr>
              <a:t>Samantha</a:t>
            </a:r>
            <a:r>
              <a:rPr lang="ja-JP" altLang="en-US" dirty="0" smtClean="0">
                <a:latin typeface="Tw Cen MT" charset="0"/>
                <a:ea typeface="ＭＳ Ｐゴシック" charset="0"/>
                <a:cs typeface="ＭＳ Ｐゴシック" charset="0"/>
              </a:rPr>
              <a:t>’</a:t>
            </a:r>
            <a:r>
              <a:rPr lang="en-US" dirty="0" smtClean="0">
                <a:latin typeface="Tw Cen MT" charset="0"/>
                <a:ea typeface="ＭＳ Ｐゴシック" charset="0"/>
                <a:cs typeface="ＭＳ Ｐゴシック" charset="0"/>
              </a:rPr>
              <a:t>s </a:t>
            </a: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monthly taxable income was $3276.54.  If she paid $757.24 in taxes, what percentage of her taxable income did she pay?</a:t>
            </a:r>
          </a:p>
          <a:p>
            <a:pPr marL="0" indent="0">
              <a:buNone/>
            </a:pPr>
            <a:endParaRPr lang="en-US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$757.24 ÷ $3276.54</a:t>
            </a:r>
          </a:p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=0.2311</a:t>
            </a:r>
          </a:p>
          <a:p>
            <a:pPr marL="0" indent="0">
              <a:buNone/>
            </a:pPr>
            <a:endParaRPr lang="en-US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=0.2311 x 100 </a:t>
            </a:r>
          </a:p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=23.11%</a:t>
            </a:r>
          </a:p>
        </p:txBody>
      </p:sp>
    </p:spTree>
    <p:extLst>
      <p:ext uri="{BB962C8B-B14F-4D97-AF65-F5344CB8AC3E}">
        <p14:creationId xmlns:p14="http://schemas.microsoft.com/office/powerpoint/2010/main" val="2837256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en-US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Tw Cen MT" charset="0"/>
                <a:ea typeface="ＭＳ Ｐゴシック" charset="0"/>
                <a:cs typeface="ＭＳ Ｐゴシック" charset="0"/>
              </a:rPr>
              <a:t>5. </a:t>
            </a: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Patricia</a:t>
            </a:r>
            <a:r>
              <a:rPr lang="ja-JP" altLang="en-US" dirty="0">
                <a:latin typeface="Tw Cen MT" charset="0"/>
                <a:ea typeface="ＭＳ Ｐゴシック" charset="0"/>
                <a:cs typeface="ＭＳ Ｐゴシック" charset="0"/>
              </a:rPr>
              <a:t>’</a:t>
            </a: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s  before-tax deductions amounted to $75.47 on a gross salary of $700.00.</a:t>
            </a:r>
          </a:p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A) If she paid $93.68 in federal tax, what is her tax rate?</a:t>
            </a:r>
          </a:p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$93.68 ÷ $700.00</a:t>
            </a:r>
          </a:p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=.1338</a:t>
            </a:r>
          </a:p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.1338 × 100 </a:t>
            </a:r>
          </a:p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=13.38%</a:t>
            </a:r>
          </a:p>
        </p:txBody>
      </p:sp>
    </p:spTree>
    <p:extLst>
      <p:ext uri="{BB962C8B-B14F-4D97-AF65-F5344CB8AC3E}">
        <p14:creationId xmlns:p14="http://schemas.microsoft.com/office/powerpoint/2010/main" val="972170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en-US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Tw Cen MT" charset="0"/>
                <a:ea typeface="ＭＳ Ｐゴシック" charset="0"/>
                <a:cs typeface="ＭＳ Ｐゴシック" charset="0"/>
              </a:rPr>
              <a:t>5. </a:t>
            </a: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Patricia</a:t>
            </a:r>
            <a:r>
              <a:rPr lang="ja-JP" altLang="en-US" dirty="0">
                <a:latin typeface="Tw Cen MT" charset="0"/>
                <a:ea typeface="ＭＳ Ｐゴシック" charset="0"/>
                <a:cs typeface="ＭＳ Ｐゴシック" charset="0"/>
              </a:rPr>
              <a:t>’</a:t>
            </a: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s before-tax deductions amounted to $75.47 on a gross salary of $700.00.</a:t>
            </a:r>
          </a:p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B) If she paid $36.85 in territorial tax, what is her tax rate?</a:t>
            </a:r>
          </a:p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$36.85 ÷ 700.00</a:t>
            </a:r>
          </a:p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=.0526</a:t>
            </a:r>
          </a:p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.0526 × 100</a:t>
            </a:r>
          </a:p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=5.26%</a:t>
            </a:r>
          </a:p>
          <a:p>
            <a:pPr marL="0" indent="0">
              <a:buNone/>
            </a:pPr>
            <a:endParaRPr lang="en-US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671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en-US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Tw Cen MT" charset="0"/>
                <a:ea typeface="ＭＳ Ｐゴシック" charset="0"/>
                <a:cs typeface="ＭＳ Ｐゴシック" charset="0"/>
              </a:rPr>
              <a:t>6.  </a:t>
            </a: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Hans paid $37.51 Employment Insurance (EI) on his taxable monthly income of $2168.21.  What is the EI rate?</a:t>
            </a:r>
          </a:p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$37.51 ÷ $2168.21</a:t>
            </a:r>
          </a:p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=0.0173</a:t>
            </a:r>
          </a:p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0.0173 × 100</a:t>
            </a:r>
          </a:p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=1.73 %</a:t>
            </a:r>
          </a:p>
        </p:txBody>
      </p:sp>
    </p:spTree>
    <p:extLst>
      <p:ext uri="{BB962C8B-B14F-4D97-AF65-F5344CB8AC3E}">
        <p14:creationId xmlns:p14="http://schemas.microsoft.com/office/powerpoint/2010/main" val="1315066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en-US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Tw Cen MT" charset="0"/>
                <a:ea typeface="ＭＳ Ｐゴシック" charset="0"/>
                <a:cs typeface="ＭＳ Ｐゴシック" charset="0"/>
              </a:rPr>
              <a:t>7.  </a:t>
            </a: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Randy works at two jobs.  In one job, he earns $325.00/week, and had deductions of $56.67 federal tax, $13.12 provincial tax, $16.09 CPP, and $4.14 EI.  At his other job, he earns $567.00/week and pays $79.42 federal tax, $16.82 provincial tax, and $18.12 CPP.  What is his net income?</a:t>
            </a:r>
          </a:p>
          <a:p>
            <a:endParaRPr lang="en-US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399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904"/>
            <a:ext cx="7772400" cy="1143000"/>
          </a:xfrm>
        </p:spPr>
        <p:txBody>
          <a:bodyPr/>
          <a:lstStyle/>
          <a:p>
            <a:pPr algn="l"/>
            <a:r>
              <a:rPr lang="en-US" b="1" i="1" dirty="0" smtClean="0"/>
              <a:t>Students are expected to: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011" y="1143765"/>
            <a:ext cx="8756989" cy="5505661"/>
          </a:xfrm>
        </p:spPr>
        <p:txBody>
          <a:bodyPr/>
          <a:lstStyle/>
          <a:p>
            <a:r>
              <a:rPr lang="en-US" dirty="0" smtClean="0"/>
              <a:t>Explain </a:t>
            </a:r>
            <a:r>
              <a:rPr lang="en-US" dirty="0"/>
              <a:t>why gross pay and net pay are not the same.</a:t>
            </a:r>
          </a:p>
          <a:p>
            <a:r>
              <a:rPr lang="en-US" dirty="0" smtClean="0"/>
              <a:t>Determine </a:t>
            </a:r>
            <a:r>
              <a:rPr lang="en-US" dirty="0"/>
              <a:t>the Canadian Pension Plan (CPP), Employment Insurance (EI), and income tax deductions for a given gross pay.</a:t>
            </a:r>
          </a:p>
          <a:p>
            <a:r>
              <a:rPr lang="en-US" dirty="0" smtClean="0"/>
              <a:t>Determine </a:t>
            </a:r>
            <a:r>
              <a:rPr lang="en-US" dirty="0"/>
              <a:t>net pay when given deductions (e.g., health plans, uniforms, union dues, charitable donations, payroll tax).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1856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04528"/>
            <a:ext cx="8001000" cy="6553200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>
                <a:latin typeface="Tw Cen MT" charset="0"/>
                <a:ea typeface="ＭＳ Ｐゴシック" charset="0"/>
                <a:cs typeface="ＭＳ Ｐゴシック" charset="0"/>
              </a:rPr>
              <a:t>Job 1</a:t>
            </a:r>
            <a:r>
              <a:rPr lang="en-US" sz="3000" dirty="0">
                <a:latin typeface="Tw Cen MT" charset="0"/>
                <a:ea typeface="ＭＳ Ｐゴシック" charset="0"/>
                <a:cs typeface="ＭＳ Ｐゴシック" charset="0"/>
              </a:rPr>
              <a:t>:</a:t>
            </a:r>
          </a:p>
          <a:p>
            <a:pPr marL="0" indent="0">
              <a:buNone/>
            </a:pPr>
            <a:r>
              <a:rPr lang="en-US" sz="3000" dirty="0">
                <a:latin typeface="Tw Cen MT" charset="0"/>
                <a:ea typeface="ＭＳ Ｐゴシック" charset="0"/>
                <a:cs typeface="ＭＳ Ｐゴシック" charset="0"/>
              </a:rPr>
              <a:t>Total deductions: $56.67+$13.12+$16.99+$4.14</a:t>
            </a:r>
          </a:p>
          <a:p>
            <a:pPr marL="0" indent="0">
              <a:buNone/>
            </a:pPr>
            <a:r>
              <a:rPr lang="en-US" sz="3000" dirty="0">
                <a:latin typeface="Tw Cen MT" charset="0"/>
                <a:ea typeface="ＭＳ Ｐゴシック" charset="0"/>
                <a:cs typeface="ＭＳ Ｐゴシック" charset="0"/>
              </a:rPr>
              <a:t>=$90.92</a:t>
            </a:r>
          </a:p>
          <a:p>
            <a:pPr marL="0" indent="0">
              <a:buNone/>
            </a:pPr>
            <a:r>
              <a:rPr lang="en-US" sz="3000" dirty="0">
                <a:latin typeface="Tw Cen MT" charset="0"/>
                <a:ea typeface="ＭＳ Ｐゴシック" charset="0"/>
                <a:cs typeface="ＭＳ Ｐゴシック" charset="0"/>
              </a:rPr>
              <a:t>$325.00−$90.92</a:t>
            </a:r>
          </a:p>
          <a:p>
            <a:pPr marL="0" indent="0">
              <a:buNone/>
            </a:pPr>
            <a:r>
              <a:rPr lang="en-US" sz="3000" dirty="0">
                <a:latin typeface="Tw Cen MT" charset="0"/>
                <a:ea typeface="ＭＳ Ｐゴシック" charset="0"/>
                <a:cs typeface="ＭＳ Ｐゴシック" charset="0"/>
              </a:rPr>
              <a:t>=$234.08</a:t>
            </a:r>
          </a:p>
          <a:p>
            <a:pPr marL="0" indent="0">
              <a:buNone/>
            </a:pPr>
            <a:r>
              <a:rPr lang="en-US" sz="3000" b="1" dirty="0">
                <a:latin typeface="Tw Cen MT" charset="0"/>
                <a:ea typeface="ＭＳ Ｐゴシック" charset="0"/>
                <a:cs typeface="ＭＳ Ｐゴシック" charset="0"/>
              </a:rPr>
              <a:t>Job 2</a:t>
            </a:r>
            <a:r>
              <a:rPr lang="en-US" sz="3000" dirty="0">
                <a:latin typeface="Tw Cen MT" charset="0"/>
                <a:ea typeface="ＭＳ Ｐゴシック" charset="0"/>
                <a:cs typeface="ＭＳ Ｐゴシック" charset="0"/>
              </a:rPr>
              <a:t>:</a:t>
            </a:r>
          </a:p>
          <a:p>
            <a:pPr marL="0" indent="0">
              <a:buNone/>
            </a:pPr>
            <a:r>
              <a:rPr lang="en-US" sz="3000" dirty="0">
                <a:latin typeface="Tw Cen MT" charset="0"/>
                <a:ea typeface="ＭＳ Ｐゴシック" charset="0"/>
                <a:cs typeface="ＭＳ Ｐゴシック" charset="0"/>
              </a:rPr>
              <a:t>Total deductions: $79.42+$16.82+$18.12</a:t>
            </a:r>
          </a:p>
          <a:p>
            <a:pPr marL="0" indent="0">
              <a:buNone/>
            </a:pPr>
            <a:r>
              <a:rPr lang="en-US" sz="3000" dirty="0">
                <a:latin typeface="Tw Cen MT" charset="0"/>
                <a:ea typeface="ＭＳ Ｐゴシック" charset="0"/>
                <a:cs typeface="ＭＳ Ｐゴシック" charset="0"/>
              </a:rPr>
              <a:t>=$114.36</a:t>
            </a:r>
          </a:p>
          <a:p>
            <a:pPr marL="0" indent="0">
              <a:buNone/>
            </a:pPr>
            <a:r>
              <a:rPr lang="en-US" sz="3000" dirty="0">
                <a:latin typeface="Tw Cen MT" charset="0"/>
                <a:ea typeface="ＭＳ Ｐゴシック" charset="0"/>
                <a:cs typeface="ＭＳ Ｐゴシック" charset="0"/>
              </a:rPr>
              <a:t>$567.00−$114.36 </a:t>
            </a:r>
          </a:p>
          <a:p>
            <a:pPr marL="0" indent="0">
              <a:buNone/>
            </a:pPr>
            <a:r>
              <a:rPr lang="en-US" sz="3000" dirty="0">
                <a:latin typeface="Tw Cen MT" charset="0"/>
                <a:ea typeface="ＭＳ Ｐゴシック" charset="0"/>
                <a:cs typeface="ＭＳ Ｐゴシック" charset="0"/>
              </a:rPr>
              <a:t>=$452.64</a:t>
            </a:r>
          </a:p>
          <a:p>
            <a:pPr marL="0" indent="0">
              <a:buNone/>
            </a:pPr>
            <a:r>
              <a:rPr lang="en-US" sz="3000" dirty="0">
                <a:latin typeface="Tw Cen MT" charset="0"/>
                <a:ea typeface="ＭＳ Ｐゴシック" charset="0"/>
                <a:cs typeface="ＭＳ Ｐゴシック" charset="0"/>
              </a:rPr>
              <a:t>$234.08 + $452.64</a:t>
            </a:r>
          </a:p>
          <a:p>
            <a:pPr marL="0" indent="0">
              <a:buNone/>
            </a:pPr>
            <a:r>
              <a:rPr lang="en-US" sz="3000" dirty="0">
                <a:latin typeface="Tw Cen MT" charset="0"/>
                <a:ea typeface="ＭＳ Ｐゴシック" charset="0"/>
                <a:cs typeface="ＭＳ Ｐゴシック" charset="0"/>
              </a:rPr>
              <a:t>= $686.72</a:t>
            </a:r>
          </a:p>
        </p:txBody>
      </p:sp>
    </p:spTree>
    <p:extLst>
      <p:ext uri="{BB962C8B-B14F-4D97-AF65-F5344CB8AC3E}">
        <p14:creationId xmlns:p14="http://schemas.microsoft.com/office/powerpoint/2010/main" val="2322558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en-US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8. As a part-time college instructor, Kathy teaches an introductory course on Mexican history.  She has a biweekly gross income of $3654.75.  Her before-tax deductions include a short-term disability premium of 0.5%, union dues of 3.1% and a pension amount of 4%.  If she pays federal tax at a rate of 18.5%, provincial tas at a rate of 6.2% CPP at 4.95% and EI at 2.2%, what is her net income?</a:t>
            </a:r>
          </a:p>
        </p:txBody>
      </p:sp>
    </p:spTree>
    <p:extLst>
      <p:ext uri="{BB962C8B-B14F-4D97-AF65-F5344CB8AC3E}">
        <p14:creationId xmlns:p14="http://schemas.microsoft.com/office/powerpoint/2010/main" val="3057172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en-US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Short-term disability</a:t>
            </a:r>
          </a:p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$3654.75 × 0.005</a:t>
            </a:r>
          </a:p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=$18.27</a:t>
            </a:r>
          </a:p>
          <a:p>
            <a:pPr marL="0" indent="0">
              <a:buNone/>
            </a:pPr>
            <a:endParaRPr lang="en-US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Union dues</a:t>
            </a:r>
          </a:p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$3654.75 × 0.031</a:t>
            </a:r>
          </a:p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=$113.30</a:t>
            </a:r>
          </a:p>
        </p:txBody>
      </p:sp>
    </p:spTree>
    <p:extLst>
      <p:ext uri="{BB962C8B-B14F-4D97-AF65-F5344CB8AC3E}">
        <p14:creationId xmlns:p14="http://schemas.microsoft.com/office/powerpoint/2010/main" val="972060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/>
          <a:lstStyle/>
          <a:p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Short Term $18.27 </a:t>
            </a:r>
            <a:br>
              <a:rPr lang="en-US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Union Dues $113.30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433080"/>
            <a:ext cx="8150225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Pension</a:t>
            </a:r>
          </a:p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$3654.75 × 0.04</a:t>
            </a:r>
          </a:p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=$146.19</a:t>
            </a:r>
          </a:p>
          <a:p>
            <a:pPr marL="0" indent="0">
              <a:buNone/>
            </a:pPr>
            <a:endParaRPr lang="en-US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Gross income</a:t>
            </a:r>
          </a:p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$18.27+$113.30+$146.19</a:t>
            </a:r>
          </a:p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=$277.76</a:t>
            </a:r>
          </a:p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$3654.75 − $277.76</a:t>
            </a:r>
          </a:p>
          <a:p>
            <a:pPr marL="0" indent="0">
              <a:buNone/>
            </a:pP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=$3376.99</a:t>
            </a:r>
          </a:p>
        </p:txBody>
      </p:sp>
    </p:spTree>
    <p:extLst>
      <p:ext uri="{BB962C8B-B14F-4D97-AF65-F5344CB8AC3E}">
        <p14:creationId xmlns:p14="http://schemas.microsoft.com/office/powerpoint/2010/main" val="3891223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990600"/>
          </a:xfrm>
        </p:spPr>
        <p:txBody>
          <a:bodyPr/>
          <a:lstStyle/>
          <a:p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Gross Income $3376.99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14400"/>
            <a:ext cx="8153400" cy="5943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Tw Cen MT" charset="0"/>
                <a:ea typeface="ＭＳ Ｐゴシック" charset="0"/>
                <a:cs typeface="ＭＳ Ｐゴシック" charset="0"/>
              </a:rPr>
              <a:t>Federal Tax</a:t>
            </a:r>
          </a:p>
          <a:p>
            <a:pPr marL="0" indent="0">
              <a:buNone/>
            </a:pPr>
            <a:r>
              <a:rPr lang="en-US" sz="2800" dirty="0">
                <a:latin typeface="Tw Cen MT" charset="0"/>
                <a:ea typeface="ＭＳ Ｐゴシック" charset="0"/>
                <a:cs typeface="ＭＳ Ｐゴシック" charset="0"/>
              </a:rPr>
              <a:t>$3376.99 × 0.185</a:t>
            </a:r>
          </a:p>
          <a:p>
            <a:pPr marL="0" indent="0">
              <a:buNone/>
            </a:pPr>
            <a:r>
              <a:rPr lang="en-US" sz="2800" dirty="0">
                <a:latin typeface="Tw Cen MT" charset="0"/>
                <a:ea typeface="ＭＳ Ｐゴシック" charset="0"/>
                <a:cs typeface="ＭＳ Ｐゴシック" charset="0"/>
              </a:rPr>
              <a:t>=$624.74</a:t>
            </a:r>
          </a:p>
          <a:p>
            <a:pPr marL="0" indent="0">
              <a:buNone/>
            </a:pPr>
            <a:r>
              <a:rPr lang="en-US" sz="2800" dirty="0">
                <a:latin typeface="Tw Cen MT" charset="0"/>
                <a:ea typeface="ＭＳ Ｐゴシック" charset="0"/>
                <a:cs typeface="ＭＳ Ｐゴシック" charset="0"/>
              </a:rPr>
              <a:t>Provincial Tax</a:t>
            </a:r>
          </a:p>
          <a:p>
            <a:pPr marL="0" indent="0">
              <a:buNone/>
            </a:pPr>
            <a:r>
              <a:rPr lang="en-US" sz="2800" dirty="0">
                <a:latin typeface="Tw Cen MT" charset="0"/>
                <a:ea typeface="ＭＳ Ｐゴシック" charset="0"/>
                <a:cs typeface="ＭＳ Ｐゴシック" charset="0"/>
              </a:rPr>
              <a:t>$3376.99 × 0.062</a:t>
            </a:r>
          </a:p>
          <a:p>
            <a:pPr marL="0" indent="0">
              <a:buNone/>
            </a:pPr>
            <a:r>
              <a:rPr lang="en-US" sz="2800" dirty="0">
                <a:latin typeface="Tw Cen MT" charset="0"/>
                <a:ea typeface="ＭＳ Ｐゴシック" charset="0"/>
                <a:cs typeface="ＭＳ Ｐゴシック" charset="0"/>
              </a:rPr>
              <a:t>=$209.37</a:t>
            </a:r>
          </a:p>
          <a:p>
            <a:pPr marL="0" indent="0">
              <a:buNone/>
            </a:pPr>
            <a:r>
              <a:rPr lang="en-US" sz="2800" dirty="0">
                <a:latin typeface="Tw Cen MT" charset="0"/>
                <a:ea typeface="ＭＳ Ｐゴシック" charset="0"/>
                <a:cs typeface="ＭＳ Ｐゴシック" charset="0"/>
              </a:rPr>
              <a:t>CPP </a:t>
            </a:r>
          </a:p>
          <a:p>
            <a:pPr marL="0" indent="0">
              <a:buNone/>
            </a:pPr>
            <a:r>
              <a:rPr lang="en-US" sz="2800" dirty="0">
                <a:latin typeface="Tw Cen MT" charset="0"/>
                <a:ea typeface="ＭＳ Ｐゴシック" charset="0"/>
                <a:cs typeface="ＭＳ Ｐゴシック" charset="0"/>
              </a:rPr>
              <a:t>$3376.99 × 0.0495</a:t>
            </a:r>
          </a:p>
          <a:p>
            <a:pPr marL="0" indent="0">
              <a:buNone/>
            </a:pPr>
            <a:r>
              <a:rPr lang="en-US" sz="2800" dirty="0">
                <a:latin typeface="Tw Cen MT" charset="0"/>
                <a:ea typeface="ＭＳ Ｐゴシック" charset="0"/>
                <a:cs typeface="ＭＳ Ｐゴシック" charset="0"/>
              </a:rPr>
              <a:t>=$167.16</a:t>
            </a:r>
          </a:p>
          <a:p>
            <a:pPr marL="0" indent="0">
              <a:buNone/>
            </a:pPr>
            <a:r>
              <a:rPr lang="en-US" sz="2800" dirty="0">
                <a:latin typeface="Tw Cen MT" charset="0"/>
                <a:ea typeface="ＭＳ Ｐゴシック" charset="0"/>
                <a:cs typeface="ＭＳ Ｐゴシック" charset="0"/>
              </a:rPr>
              <a:t>EI $3376.99 × 0.022</a:t>
            </a:r>
          </a:p>
          <a:p>
            <a:pPr marL="0" indent="0">
              <a:buNone/>
            </a:pPr>
            <a:r>
              <a:rPr lang="en-US" sz="2800" dirty="0">
                <a:latin typeface="Tw Cen MT" charset="0"/>
                <a:ea typeface="ＭＳ Ｐゴシック" charset="0"/>
                <a:cs typeface="ＭＳ Ｐゴシック" charset="0"/>
              </a:rPr>
              <a:t>=74.29</a:t>
            </a:r>
          </a:p>
        </p:txBody>
      </p:sp>
    </p:spTree>
    <p:extLst>
      <p:ext uri="{BB962C8B-B14F-4D97-AF65-F5344CB8AC3E}">
        <p14:creationId xmlns:p14="http://schemas.microsoft.com/office/powerpoint/2010/main" val="1158783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en-US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$624.74+$209.37+$167.16+$74.29</a:t>
            </a:r>
          </a:p>
          <a:p>
            <a:pPr marL="0" indent="0">
              <a:buNone/>
            </a:pPr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=$1075.56 (TOTAL OF ALL DEDUCTIONS!)</a:t>
            </a:r>
          </a:p>
          <a:p>
            <a:pPr marL="0" indent="0">
              <a:buNone/>
            </a:pPr>
            <a:endParaRPr lang="en-US">
              <a:latin typeface="Tw Cen MT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$3376.99−$1075.56</a:t>
            </a:r>
          </a:p>
          <a:p>
            <a:pPr marL="0" indent="0">
              <a:buNone/>
            </a:pPr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=$2301.43</a:t>
            </a:r>
          </a:p>
        </p:txBody>
      </p:sp>
    </p:spTree>
    <p:extLst>
      <p:ext uri="{BB962C8B-B14F-4D97-AF65-F5344CB8AC3E}">
        <p14:creationId xmlns:p14="http://schemas.microsoft.com/office/powerpoint/2010/main" val="1914074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09944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Example # 1</a:t>
            </a:r>
          </a:p>
          <a:p>
            <a:pPr marL="0" indent="0">
              <a:buNone/>
            </a:pPr>
            <a:r>
              <a:rPr lang="en-US" dirty="0" smtClean="0"/>
              <a:t>Refer to page 46-47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Classwork </a:t>
            </a:r>
          </a:p>
          <a:p>
            <a:pPr>
              <a:buFontTx/>
              <a:buChar char="-"/>
            </a:pPr>
            <a:r>
              <a:rPr lang="en-US" dirty="0" smtClean="0"/>
              <a:t>Page 48</a:t>
            </a:r>
          </a:p>
          <a:p>
            <a:pPr>
              <a:buFontTx/>
              <a:buChar char="-"/>
            </a:pPr>
            <a:r>
              <a:rPr lang="en-US" dirty="0" smtClean="0"/>
              <a:t>Questions 1-4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Homework</a:t>
            </a:r>
          </a:p>
          <a:p>
            <a:pPr>
              <a:buFontTx/>
              <a:buChar char="-"/>
            </a:pPr>
            <a:r>
              <a:rPr lang="en-US" dirty="0" smtClean="0"/>
              <a:t>Page </a:t>
            </a:r>
            <a:r>
              <a:rPr lang="en-US" dirty="0" smtClean="0"/>
              <a:t>48</a:t>
            </a:r>
          </a:p>
          <a:p>
            <a:pPr>
              <a:buFontTx/>
              <a:buChar char="-"/>
            </a:pPr>
            <a:r>
              <a:rPr lang="en-US" dirty="0" smtClean="0"/>
              <a:t>Question #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70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510" y="810702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Example # 2</a:t>
            </a:r>
          </a:p>
          <a:p>
            <a:pPr marL="0" indent="0">
              <a:buNone/>
            </a:pPr>
            <a:r>
              <a:rPr lang="en-US" dirty="0" smtClean="0"/>
              <a:t>Refer to </a:t>
            </a:r>
            <a:r>
              <a:rPr lang="en-US" dirty="0" smtClean="0"/>
              <a:t>pages 49</a:t>
            </a:r>
            <a:r>
              <a:rPr lang="en-US" dirty="0" smtClean="0"/>
              <a:t>-51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2400" i="1" dirty="0" smtClean="0"/>
              <a:t>Note: There are some errors of this pages due to tax calculations. Please download online.</a:t>
            </a:r>
            <a:endParaRPr lang="en-US" sz="2400" i="1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Classwork</a:t>
            </a:r>
          </a:p>
          <a:p>
            <a:pPr marL="0" indent="0">
              <a:buNone/>
            </a:pPr>
            <a:r>
              <a:rPr lang="en-US" dirty="0" smtClean="0"/>
              <a:t>Questions # 1-7 p. 52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Homework</a:t>
            </a:r>
          </a:p>
          <a:p>
            <a:pPr marL="0" indent="0">
              <a:buNone/>
            </a:pPr>
            <a:r>
              <a:rPr lang="en-US" dirty="0" smtClean="0"/>
              <a:t>Questions 8-11 p. </a:t>
            </a:r>
            <a:r>
              <a:rPr lang="en-US" dirty="0"/>
              <a:t>5</a:t>
            </a:r>
            <a:r>
              <a:rPr lang="en-US" dirty="0" smtClean="0"/>
              <a:t>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48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 smtClean="0"/>
              <a:t>Reference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hlinkClick r:id="rId2"/>
              </a:rPr>
              <a:t>http://www.novascotia.ca/finance/en/home/taxation/tax101/harmonizedsalestax/</a:t>
            </a:r>
            <a:r>
              <a:rPr lang="pl-PL" dirty="0" smtClean="0">
                <a:hlinkClick r:id="rId2"/>
              </a:rPr>
              <a:t>default.aspx</a:t>
            </a:r>
            <a:endParaRPr lang="pl-PL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61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5848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/>
              <a:t>Vocabulary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82736"/>
            <a:ext cx="7772400" cy="4114800"/>
          </a:xfrm>
        </p:spPr>
        <p:txBody>
          <a:bodyPr/>
          <a:lstStyle/>
          <a:p>
            <a:r>
              <a:rPr lang="en-US" dirty="0" smtClean="0"/>
              <a:t>earnings</a:t>
            </a:r>
          </a:p>
          <a:p>
            <a:r>
              <a:rPr lang="en-US" dirty="0" err="1" smtClean="0"/>
              <a:t>cheque</a:t>
            </a:r>
            <a:r>
              <a:rPr lang="en-US" dirty="0" smtClean="0"/>
              <a:t> (same as </a:t>
            </a:r>
            <a:r>
              <a:rPr lang="en-US" b="1" i="1" dirty="0" smtClean="0"/>
              <a:t>check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pension</a:t>
            </a:r>
          </a:p>
          <a:p>
            <a:r>
              <a:rPr lang="en-US" dirty="0" smtClean="0"/>
              <a:t>deductions</a:t>
            </a:r>
          </a:p>
          <a:p>
            <a:r>
              <a:rPr lang="en-US" dirty="0" smtClean="0"/>
              <a:t>snowmobile</a:t>
            </a:r>
          </a:p>
          <a:p>
            <a:r>
              <a:rPr lang="en-US" dirty="0" smtClean="0"/>
              <a:t>physical therapist</a:t>
            </a:r>
          </a:p>
          <a:p>
            <a:r>
              <a:rPr lang="en-US" dirty="0" smtClean="0"/>
              <a:t>offshore</a:t>
            </a:r>
          </a:p>
          <a:p>
            <a:r>
              <a:rPr lang="en-US" dirty="0" smtClean="0"/>
              <a:t>pay stub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64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NET PAY – the amount you receive on a </a:t>
            </a:r>
            <a:r>
              <a:rPr lang="en-US" b="1" dirty="0" err="1" smtClean="0"/>
              <a:t>paycheque</a:t>
            </a:r>
            <a:r>
              <a:rPr lang="en-US" b="1" dirty="0" smtClean="0"/>
              <a:t> after deductions have been taken off. Also called take-home pay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936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DEDUCTIONS – an amount of money subtracted from gross pay. It includes:</a:t>
            </a:r>
          </a:p>
          <a:p>
            <a:pPr marL="0" indent="0">
              <a:buNone/>
            </a:pPr>
            <a:r>
              <a:rPr lang="en-US" b="1" dirty="0"/>
              <a:t>- federal income tax</a:t>
            </a:r>
          </a:p>
          <a:p>
            <a:pPr>
              <a:buFontTx/>
              <a:buChar char="-"/>
            </a:pPr>
            <a:r>
              <a:rPr lang="en-US" dirty="0" smtClean="0"/>
              <a:t>CPP ( </a:t>
            </a:r>
            <a:r>
              <a:rPr lang="en-US" dirty="0"/>
              <a:t>C</a:t>
            </a:r>
            <a:r>
              <a:rPr lang="en-US" dirty="0" smtClean="0"/>
              <a:t>anada Pension Plan)</a:t>
            </a:r>
          </a:p>
          <a:p>
            <a:pPr>
              <a:buFontTx/>
              <a:buChar char="-"/>
            </a:pPr>
            <a:r>
              <a:rPr lang="en-US" dirty="0" smtClean="0"/>
              <a:t>- Employment Insurance (EI)</a:t>
            </a:r>
          </a:p>
          <a:p>
            <a:pPr marL="0" indent="0">
              <a:buNone/>
            </a:pPr>
            <a:r>
              <a:rPr lang="en-US" dirty="0" smtClean="0"/>
              <a:t>It can also include:</a:t>
            </a:r>
          </a:p>
          <a:p>
            <a:pPr marL="0" indent="0">
              <a:buNone/>
            </a:pPr>
            <a:r>
              <a:rPr lang="en-US" dirty="0" smtClean="0"/>
              <a:t>- union dues, vacation pay, and health or dental insurance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99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2062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/>
              <a:t>Investigate Net Pay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refer to pages 44-45 of your FM textbook.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43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57188" y="219248"/>
            <a:ext cx="8531225" cy="9906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Tw Cen MT" charset="0"/>
                <a:ea typeface="ＭＳ Ｐゴシック" charset="0"/>
                <a:cs typeface="ＭＳ Ｐゴシック" charset="0"/>
              </a:rPr>
              <a:t>Deductions </a:t>
            </a:r>
            <a:r>
              <a:rPr lang="en-US" sz="4000" b="1" dirty="0">
                <a:latin typeface="Tw Cen MT" charset="0"/>
                <a:ea typeface="ＭＳ Ｐゴシック" charset="0"/>
                <a:cs typeface="ＭＳ Ｐゴシック" charset="0"/>
              </a:rPr>
              <a:t>and Net Pay						                               </a:t>
            </a:r>
            <a:endParaRPr lang="en-US" sz="4800" b="1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1392123"/>
            <a:ext cx="8480425" cy="4686300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eaLnBrk="1" hangingPunct="1"/>
            <a:r>
              <a:rPr lang="en-US" b="1" dirty="0">
                <a:latin typeface="Tw Cen MT" charset="0"/>
                <a:ea typeface="ＭＳ Ｐゴシック" charset="0"/>
                <a:cs typeface="ＭＳ Ｐゴシック" charset="0"/>
              </a:rPr>
              <a:t>Net Income:</a:t>
            </a:r>
          </a:p>
          <a:p>
            <a:pPr lvl="1" eaLnBrk="1" hangingPunct="1"/>
            <a:r>
              <a:rPr lang="en-US" dirty="0">
                <a:latin typeface="Tw Cen MT" charset="0"/>
                <a:ea typeface="ＭＳ Ｐゴシック" charset="0"/>
              </a:rPr>
              <a:t>This is the amount made AFTER deductions are taken off for a variety of things (EI, CPP, RRSP, income tax…)</a:t>
            </a:r>
          </a:p>
          <a:p>
            <a:pPr lvl="1" eaLnBrk="1" hangingPunct="1"/>
            <a:r>
              <a:rPr lang="en-US" dirty="0">
                <a:latin typeface="Tw Cen MT" charset="0"/>
                <a:ea typeface="ＭＳ Ｐゴシック" charset="0"/>
              </a:rPr>
              <a:t>Also called </a:t>
            </a:r>
            <a:r>
              <a:rPr lang="ja-JP" altLang="en-US" b="1" dirty="0">
                <a:latin typeface="Tw Cen MT" charset="0"/>
                <a:ea typeface="ＭＳ Ｐゴシック" charset="0"/>
              </a:rPr>
              <a:t>“</a:t>
            </a:r>
            <a:r>
              <a:rPr lang="en-US" b="1" dirty="0">
                <a:latin typeface="Tw Cen MT" charset="0"/>
                <a:ea typeface="ＭＳ Ｐゴシック" charset="0"/>
              </a:rPr>
              <a:t>take-home</a:t>
            </a:r>
            <a:r>
              <a:rPr lang="ja-JP" altLang="en-US" b="1" dirty="0">
                <a:latin typeface="Tw Cen MT" charset="0"/>
                <a:ea typeface="ＭＳ Ｐゴシック" charset="0"/>
              </a:rPr>
              <a:t>”</a:t>
            </a:r>
            <a:r>
              <a:rPr lang="en-US" b="1" dirty="0">
                <a:latin typeface="Tw Cen MT" charset="0"/>
                <a:ea typeface="ＭＳ Ｐゴシック" charset="0"/>
              </a:rPr>
              <a:t> </a:t>
            </a:r>
            <a:r>
              <a:rPr lang="en-US" dirty="0">
                <a:latin typeface="Tw Cen MT" charset="0"/>
                <a:ea typeface="ＭＳ Ｐゴシック" charset="0"/>
              </a:rPr>
              <a:t>pay.</a:t>
            </a:r>
          </a:p>
          <a:p>
            <a:pPr lvl="1" eaLnBrk="1" hangingPunct="1"/>
            <a:endParaRPr lang="en-US" dirty="0">
              <a:latin typeface="Tw Cen MT" charset="0"/>
              <a:ea typeface="ＭＳ Ｐゴシック" charset="0"/>
            </a:endParaRPr>
          </a:p>
          <a:p>
            <a:pPr eaLnBrk="1" hangingPunct="1"/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Now that you are familiar with all types of GROSS salary calculations (Lessons 2.1-2.3), let</a:t>
            </a:r>
            <a:r>
              <a:rPr lang="ja-JP" altLang="en-US" dirty="0">
                <a:latin typeface="Tw Cen MT" charset="0"/>
                <a:ea typeface="ＭＳ Ｐゴシック" charset="0"/>
                <a:cs typeface="ＭＳ Ｐゴシック" charset="0"/>
              </a:rPr>
              <a:t>’</a:t>
            </a: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s factor in some deductions to get a truer picture of what people like you and I make in Canada.</a:t>
            </a:r>
          </a:p>
          <a:p>
            <a:pPr lvl="1" eaLnBrk="1" hangingPunct="1"/>
            <a:endParaRPr lang="en-US" dirty="0">
              <a:latin typeface="Tw Cen MT" charset="0"/>
              <a:ea typeface="ＭＳ Ｐゴシック" charset="0"/>
            </a:endParaRPr>
          </a:p>
          <a:p>
            <a:pPr eaLnBrk="1" hangingPunct="1"/>
            <a:endParaRPr lang="en-US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936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b="1">
                <a:latin typeface="Tw Cen MT" charset="0"/>
                <a:ea typeface="ＭＳ Ｐゴシック" charset="0"/>
                <a:cs typeface="ＭＳ Ｐゴシック" charset="0"/>
              </a:rPr>
              <a:t>CPP – Canadian Pension Plan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en-US" sz="3200">
                <a:latin typeface="Tw Cen MT" charset="0"/>
                <a:ea typeface="ＭＳ Ｐゴシック" charset="0"/>
                <a:cs typeface="ＭＳ Ｐゴシック" charset="0"/>
              </a:rPr>
              <a:t>Provides you with a pension when you retire</a:t>
            </a:r>
          </a:p>
          <a:p>
            <a:pPr eaLnBrk="1" hangingPunct="1"/>
            <a:endParaRPr lang="en-US" sz="3200">
              <a:latin typeface="Tw Cen MT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200">
                <a:latin typeface="Tw Cen MT" charset="0"/>
                <a:ea typeface="ＭＳ Ｐゴシック" charset="0"/>
                <a:cs typeface="ＭＳ Ｐゴシック" charset="0"/>
              </a:rPr>
              <a:t>Both you and your employer contribute the same amount each paycheque.</a:t>
            </a:r>
          </a:p>
          <a:p>
            <a:pPr eaLnBrk="1" hangingPunct="1"/>
            <a:endParaRPr lang="en-US" sz="3200" b="1">
              <a:latin typeface="Tw Cen MT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200" b="1">
                <a:latin typeface="Tw Cen MT" charset="0"/>
                <a:ea typeface="ＭＳ Ｐゴシック" charset="0"/>
                <a:cs typeface="ＭＳ Ｐゴシック" charset="0"/>
              </a:rPr>
              <a:t>The 2010 Contribution Rate is 4.95% of everyone</a:t>
            </a:r>
            <a:r>
              <a:rPr lang="ja-JP" altLang="en-US" sz="3200" b="1">
                <a:latin typeface="Tw Cen MT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3200" b="1">
                <a:latin typeface="Tw Cen MT" charset="0"/>
                <a:ea typeface="ＭＳ Ｐゴシック" charset="0"/>
                <a:cs typeface="ＭＳ Ｐゴシック" charset="0"/>
              </a:rPr>
              <a:t>s gross annual income.</a:t>
            </a:r>
          </a:p>
          <a:p>
            <a:pPr eaLnBrk="1" hangingPunct="1"/>
            <a:endParaRPr lang="en-US" sz="320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559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nimBg="1"/>
    </p:bldLst>
  </p:timing>
</p:sld>
</file>

<file path=ppt/theme/theme1.xml><?xml version="1.0" encoding="utf-8"?>
<a:theme xmlns:a="http://schemas.openxmlformats.org/drawingml/2006/main" name="Math Blu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FF"/>
      </a:hlink>
      <a:folHlink>
        <a:srgbClr val="CC0099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495300" marR="0" indent="-4953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495300" marR="0" indent="-4953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 Blue.thmx</Template>
  <TotalTime>346</TotalTime>
  <Words>1340</Words>
  <Application>Microsoft Macintosh PowerPoint</Application>
  <PresentationFormat>On-screen Show (4:3)</PresentationFormat>
  <Paragraphs>225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Math Blue</vt:lpstr>
      <vt:lpstr>FINANCIAL MATHEMATICS</vt:lpstr>
      <vt:lpstr>NET PAY</vt:lpstr>
      <vt:lpstr>Students are expected to:</vt:lpstr>
      <vt:lpstr>Vocabulary</vt:lpstr>
      <vt:lpstr>Key Term</vt:lpstr>
      <vt:lpstr>Key Term</vt:lpstr>
      <vt:lpstr>Investigate Net Pay</vt:lpstr>
      <vt:lpstr>Deductions and Net Pay                                     </vt:lpstr>
      <vt:lpstr>CPP – Canadian Pension Plan</vt:lpstr>
      <vt:lpstr>CPP Example and Yearly Max</vt:lpstr>
      <vt:lpstr>EI Premium</vt:lpstr>
      <vt:lpstr>Example</vt:lpstr>
      <vt:lpstr>Example</vt:lpstr>
      <vt:lpstr>Example</vt:lpstr>
      <vt:lpstr>Federal Tax</vt:lpstr>
      <vt:lpstr>IF you made $92 000 last year how much would you pay in federal income tax?</vt:lpstr>
      <vt:lpstr>PowerPoint Presentation</vt:lpstr>
      <vt:lpstr>PowerPoint Presentation</vt:lpstr>
      <vt:lpstr>PowerPoint Presentation</vt:lpstr>
      <vt:lpstr>PowerPoint Presentation</vt:lpstr>
      <vt:lpstr>Nova Scotia Provincial Tax</vt:lpstr>
      <vt:lpstr>Build Your Skills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Short Term $18.27  Union Dues $113.30</vt:lpstr>
      <vt:lpstr>Gross Income $3376.99</vt:lpstr>
      <vt:lpstr>PowerPoint Presentation</vt:lpstr>
      <vt:lpstr>PowerPoint Presentation</vt:lpstr>
      <vt:lpstr>PowerPoint Presentation</vt:lpstr>
      <vt:lpstr>Reference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MATHEMATICS</dc:title>
  <dc:creator>mac apple</dc:creator>
  <cp:lastModifiedBy>mac apple</cp:lastModifiedBy>
  <cp:revision>13</cp:revision>
  <dcterms:created xsi:type="dcterms:W3CDTF">2014-04-17T00:48:58Z</dcterms:created>
  <dcterms:modified xsi:type="dcterms:W3CDTF">2014-04-24T03:13:23Z</dcterms:modified>
</cp:coreProperties>
</file>