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1"/>
  </p:sldMasterIdLst>
  <p:sldIdLst>
    <p:sldId id="257" r:id="rId2"/>
    <p:sldId id="256" r:id="rId3"/>
    <p:sldId id="258" r:id="rId4"/>
    <p:sldId id="267" r:id="rId5"/>
    <p:sldId id="268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69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1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1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94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6427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6427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67450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8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8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2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66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50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6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  <a:p>
            <a:pPr lvl="1"/>
            <a:r>
              <a:rPr lang="en-CA" altLang="zh-CN" smtClean="0"/>
              <a:t>Second level</a:t>
            </a:r>
          </a:p>
          <a:p>
            <a:pPr lvl="2"/>
            <a:r>
              <a:rPr lang="en-CA" altLang="zh-CN" smtClean="0"/>
              <a:t>Third level</a:t>
            </a:r>
          </a:p>
          <a:p>
            <a:pPr lvl="3"/>
            <a:r>
              <a:rPr lang="en-CA" altLang="zh-CN" smtClean="0"/>
              <a:t>Fourth level</a:t>
            </a:r>
          </a:p>
          <a:p>
            <a:pPr lvl="4"/>
            <a:r>
              <a:rPr lang="en-CA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06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altLang="zh-CN" noProof="0" smtClean="0"/>
              <a:t>Drag picture to placeholder or click icon to add</a:t>
            </a:r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altLang="zh-CN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52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6AE4F08D-E767-A447-BF7A-325951E5E604}" type="datetimeFigureOut">
              <a:rPr lang="en-US" smtClean="0"/>
              <a:t>4/17/14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484AB9-C0B6-BA48-AB22-E984E94DFF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  <a:cs typeface="新細明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新細明體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新細明體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新細明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/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>
              <a:defRPr/>
            </a:pPr>
            <a:r>
              <a:rPr lang="en-US" sz="40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FINANCIAL MATHEMATICS</a:t>
            </a:r>
            <a:endParaRPr lang="en-US" sz="40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765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新細明體" charset="0"/>
              </a:rPr>
              <a:t>MATH 10 – UNIT 4</a:t>
            </a:r>
          </a:p>
        </p:txBody>
      </p:sp>
    </p:spTree>
    <p:extLst>
      <p:ext uri="{BB962C8B-B14F-4D97-AF65-F5344CB8AC3E}">
        <p14:creationId xmlns:p14="http://schemas.microsoft.com/office/powerpoint/2010/main" val="19422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480"/>
            <a:ext cx="8382000" cy="1346664"/>
          </a:xfrm>
        </p:spPr>
        <p:txBody>
          <a:bodyPr>
            <a:normAutofit fontScale="90000"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4) Mobility </a:t>
            </a: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of workers</a:t>
            </a:r>
            <a:b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</a:br>
            <a:endParaRPr lang="en-US" b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a typeface="+mj-ea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High wages in one part of the country = migration = </a:t>
            </a:r>
            <a:r>
              <a:rPr lang="ja-JP" altLang="en-US">
                <a:latin typeface="Rockwell" charset="0"/>
              </a:rPr>
              <a:t>‘</a:t>
            </a:r>
            <a:r>
              <a:rPr lang="en-US">
                <a:latin typeface="Rockwell" charset="0"/>
              </a:rPr>
              <a:t>leveling</a:t>
            </a:r>
            <a:r>
              <a:rPr lang="ja-JP" altLang="en-US">
                <a:latin typeface="Rockwell" charset="0"/>
              </a:rPr>
              <a:t>’</a:t>
            </a:r>
            <a:r>
              <a:rPr lang="en-US">
                <a:latin typeface="Rockwell" charset="0"/>
              </a:rPr>
              <a:t> of wages</a:t>
            </a:r>
          </a:p>
          <a:p>
            <a:r>
              <a:rPr lang="en-US">
                <a:latin typeface="Rockwell" charset="0"/>
              </a:rPr>
              <a:t>Extent of leveling depends on ability and willingness of workers to relocate</a:t>
            </a:r>
          </a:p>
          <a:p>
            <a:endParaRPr lang="en-US">
              <a:latin typeface="Rockwell" charset="0"/>
            </a:endParaRPr>
          </a:p>
          <a:p>
            <a:r>
              <a:rPr lang="en-US">
                <a:latin typeface="Rockwell" charset="0"/>
              </a:rPr>
              <a:t>Ie. Alberta</a:t>
            </a:r>
          </a:p>
        </p:txBody>
      </p:sp>
    </p:spTree>
    <p:extLst>
      <p:ext uri="{BB962C8B-B14F-4D97-AF65-F5344CB8AC3E}">
        <p14:creationId xmlns:p14="http://schemas.microsoft.com/office/powerpoint/2010/main" val="1357385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17856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Rockwell" charset="0"/>
              </a:rPr>
              <a:t>Specialized training = higher </a:t>
            </a:r>
            <a:r>
              <a:rPr lang="en-US" dirty="0" smtClean="0">
                <a:latin typeface="Rockwell" charset="0"/>
              </a:rPr>
              <a:t>wages</a:t>
            </a:r>
            <a:endParaRPr lang="en-US" dirty="0">
              <a:latin typeface="Rockwell" charset="0"/>
            </a:endParaRPr>
          </a:p>
          <a:p>
            <a:pPr>
              <a:buFont typeface="Wingdings 2" charset="0"/>
              <a:buNone/>
            </a:pPr>
            <a:r>
              <a:rPr lang="en-US" dirty="0" smtClean="0">
                <a:latin typeface="Rockwell" charset="0"/>
              </a:rPr>
              <a:t>     </a:t>
            </a:r>
            <a:r>
              <a:rPr lang="en-US" dirty="0" err="1" smtClean="0">
                <a:latin typeface="Rockwell" charset="0"/>
              </a:rPr>
              <a:t>Ie</a:t>
            </a:r>
            <a:r>
              <a:rPr lang="en-US" dirty="0">
                <a:latin typeface="Rockwell" charset="0"/>
              </a:rPr>
              <a:t>.  doctor, lawyer, engineer</a:t>
            </a:r>
          </a:p>
          <a:p>
            <a:pPr>
              <a:buFont typeface="Wingdings 2" charset="0"/>
              <a:buNone/>
            </a:pPr>
            <a:endParaRPr lang="en-US" dirty="0" smtClean="0">
              <a:latin typeface="Rockwell" charset="0"/>
            </a:endParaRPr>
          </a:p>
          <a:p>
            <a:pPr>
              <a:buFont typeface="Wingdings 2" charset="0"/>
              <a:buNone/>
            </a:pPr>
            <a:r>
              <a:rPr lang="en-US" dirty="0" smtClean="0">
                <a:latin typeface="Rockwell" charset="0"/>
              </a:rPr>
              <a:t>Discrimination </a:t>
            </a:r>
            <a:r>
              <a:rPr lang="en-US" dirty="0">
                <a:latin typeface="Rockwell" charset="0"/>
              </a:rPr>
              <a:t>against women/minorities in past has equaled less pay</a:t>
            </a:r>
          </a:p>
          <a:p>
            <a:pPr>
              <a:buFont typeface="Wingdings 2" charset="0"/>
              <a:buNone/>
            </a:pP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  <a:p>
            <a:pPr>
              <a:buFont typeface="Wingdings 2" charset="0"/>
              <a:buNone/>
            </a:pPr>
            <a:r>
              <a:rPr lang="en-US" sz="28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/>
            </a:r>
            <a:br>
              <a:rPr lang="en-US" sz="2800" b="1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</a:br>
            <a:endParaRPr lang="en-US" b="1" dirty="0">
              <a:latin typeface="Rockwel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5) Specialized Training &amp; Discrimination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05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factors:</a:t>
            </a:r>
            <a:endParaRPr lang="en-US" dirty="0"/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Geographic Location</a:t>
            </a:r>
          </a:p>
          <a:p>
            <a:r>
              <a:rPr lang="en-US">
                <a:latin typeface="Rockwell" charset="0"/>
              </a:rPr>
              <a:t>Company size</a:t>
            </a:r>
          </a:p>
          <a:p>
            <a:r>
              <a:rPr lang="en-US">
                <a:latin typeface="Rockwell" charset="0"/>
              </a:rPr>
              <a:t>Employment Stability</a:t>
            </a:r>
          </a:p>
          <a:p>
            <a:r>
              <a:rPr lang="en-US">
                <a:latin typeface="Rockwell" charset="0"/>
              </a:rPr>
              <a:t>Employee Tenure &amp; Performance</a:t>
            </a:r>
          </a:p>
        </p:txBody>
      </p:sp>
    </p:spTree>
    <p:extLst>
      <p:ext uri="{BB962C8B-B14F-4D97-AF65-F5344CB8AC3E}">
        <p14:creationId xmlns:p14="http://schemas.microsoft.com/office/powerpoint/2010/main" val="3149550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0318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Example # 1</a:t>
            </a:r>
          </a:p>
          <a:p>
            <a:pPr marL="0" indent="0">
              <a:buNone/>
            </a:pPr>
            <a:r>
              <a:rPr lang="en-US" dirty="0" smtClean="0"/>
              <a:t>Refer to page 34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Classwork </a:t>
            </a:r>
          </a:p>
          <a:p>
            <a:pPr marL="0" indent="0">
              <a:buNone/>
            </a:pPr>
            <a:r>
              <a:rPr lang="en-US" dirty="0" smtClean="0"/>
              <a:t>- Pages 32-33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Homework</a:t>
            </a:r>
          </a:p>
          <a:p>
            <a:pPr marL="0" indent="0">
              <a:buNone/>
            </a:pPr>
            <a:r>
              <a:rPr lang="en-US" dirty="0" smtClean="0"/>
              <a:t>- Pages 36-37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70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709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88" y="1228656"/>
            <a:ext cx="8373669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Gross Pay</a:t>
            </a:r>
            <a:r>
              <a:rPr lang="en-US" dirty="0" smtClean="0"/>
              <a:t> – total earnings from a salary, hourly wage, or other payment method such as tips.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b="1" dirty="0" smtClean="0"/>
              <a:t>Overtime </a:t>
            </a:r>
            <a:r>
              <a:rPr lang="en-US" dirty="0" smtClean="0"/>
              <a:t>– payment for work done in addition to regular hours. It is usually equal to 1.5 times regular pay, but it can be more.</a:t>
            </a:r>
          </a:p>
          <a:p>
            <a:pPr marL="0" indent="0" algn="just">
              <a:buNone/>
            </a:pPr>
            <a:endParaRPr lang="en-US" sz="2000" dirty="0"/>
          </a:p>
          <a:p>
            <a:pPr marL="0" indent="0" algn="just">
              <a:buNone/>
            </a:pPr>
            <a:r>
              <a:rPr lang="en-US" b="1" dirty="0"/>
              <a:t>Shift Premium </a:t>
            </a:r>
            <a:r>
              <a:rPr lang="en-US" dirty="0"/>
              <a:t>– an additional payment made for working undesirable shifts, such as overnight shifts.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077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510" y="810702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Example # 2</a:t>
            </a:r>
          </a:p>
          <a:p>
            <a:pPr marL="0" indent="0">
              <a:buNone/>
            </a:pPr>
            <a:r>
              <a:rPr lang="en-US" dirty="0" smtClean="0"/>
              <a:t>Refer to page 38.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Classwork</a:t>
            </a:r>
          </a:p>
          <a:p>
            <a:pPr marL="0" indent="0">
              <a:buNone/>
            </a:pPr>
            <a:r>
              <a:rPr lang="en-US" dirty="0" smtClean="0"/>
              <a:t>p. 40 – 41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Homework</a:t>
            </a:r>
          </a:p>
          <a:p>
            <a:pPr marL="0" indent="0">
              <a:buNone/>
            </a:pPr>
            <a:r>
              <a:rPr lang="en-US" dirty="0" smtClean="0"/>
              <a:t>p. 42-43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8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WAGES and SALARY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FM.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7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904"/>
            <a:ext cx="7772400" cy="1143000"/>
          </a:xfrm>
        </p:spPr>
        <p:txBody>
          <a:bodyPr/>
          <a:lstStyle/>
          <a:p>
            <a:pPr algn="l"/>
            <a:r>
              <a:rPr lang="en-US" b="1" i="1" dirty="0" smtClean="0"/>
              <a:t>Students are expected to: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011" y="1143765"/>
            <a:ext cx="8756989" cy="5505661"/>
          </a:xfrm>
        </p:spPr>
        <p:txBody>
          <a:bodyPr/>
          <a:lstStyle/>
          <a:p>
            <a:r>
              <a:rPr lang="en-US" sz="2200" b="1" dirty="0" smtClean="0"/>
              <a:t>Describe</a:t>
            </a:r>
            <a:r>
              <a:rPr lang="en-US" sz="2200" b="1" dirty="0"/>
              <a:t>, using examples, various methods of earning income.</a:t>
            </a:r>
          </a:p>
          <a:p>
            <a:r>
              <a:rPr lang="en-US" sz="2200" b="1" dirty="0" smtClean="0"/>
              <a:t>Identify </a:t>
            </a:r>
            <a:r>
              <a:rPr lang="en-US" sz="2200" b="1" dirty="0"/>
              <a:t>and list jobs that commonly use different methods of earning income (e.g., hourly wage, wage and tips, salary, commission, contract, bonus, shift premiums).</a:t>
            </a:r>
          </a:p>
          <a:p>
            <a:r>
              <a:rPr lang="en-US" sz="2200" b="1" dirty="0" smtClean="0"/>
              <a:t>Determine </a:t>
            </a:r>
            <a:r>
              <a:rPr lang="en-US" sz="2200" b="1" dirty="0"/>
              <a:t>in decimal form, from a time schedule, the total time worked in hours and minutes, including time and a half and/or double time.</a:t>
            </a:r>
          </a:p>
          <a:p>
            <a:r>
              <a:rPr lang="en-US" sz="2200" b="1" dirty="0" smtClean="0"/>
              <a:t>Determine </a:t>
            </a:r>
            <a:r>
              <a:rPr lang="en-US" sz="2200" b="1" dirty="0"/>
              <a:t>gross pay from given or calculated hours worked when given</a:t>
            </a:r>
          </a:p>
          <a:p>
            <a:pPr marL="0" indent="0">
              <a:buNone/>
            </a:pPr>
            <a:r>
              <a:rPr lang="en-US" sz="2200" b="1" dirty="0" smtClean="0"/>
              <a:t>     </a:t>
            </a:r>
            <a:r>
              <a:rPr lang="en-US" sz="2200" b="1" dirty="0"/>
              <a:t>the base hourly wage, with and without </a:t>
            </a:r>
            <a:r>
              <a:rPr lang="en-US" sz="2200" b="1" dirty="0" smtClean="0"/>
              <a:t>tips</a:t>
            </a:r>
          </a:p>
          <a:p>
            <a:pPr marL="0" indent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 </a:t>
            </a:r>
            <a:r>
              <a:rPr lang="en-US" sz="2200" b="1" dirty="0"/>
              <a:t>the base hourly wage, plus overtime (time and a half, double time)</a:t>
            </a:r>
          </a:p>
          <a:p>
            <a:r>
              <a:rPr lang="en-US" sz="2200" b="1" dirty="0" smtClean="0"/>
              <a:t>Determine </a:t>
            </a:r>
            <a:r>
              <a:rPr lang="en-US" sz="2200" b="1" dirty="0"/>
              <a:t>gross pay for earnings acquired by</a:t>
            </a:r>
          </a:p>
          <a:p>
            <a:pPr marL="0" indent="0">
              <a:buNone/>
            </a:pPr>
            <a:r>
              <a:rPr lang="en-US" sz="2200" b="1" dirty="0" smtClean="0"/>
              <a:t>      </a:t>
            </a:r>
            <a:r>
              <a:rPr lang="en-US" sz="2200" b="1" dirty="0"/>
              <a:t>base wage, plus </a:t>
            </a:r>
            <a:r>
              <a:rPr lang="en-US" sz="2200" b="1" dirty="0" smtClean="0"/>
              <a:t>commission</a:t>
            </a:r>
          </a:p>
          <a:p>
            <a:pPr marL="0" indent="0">
              <a:buNone/>
            </a:pPr>
            <a:r>
              <a:rPr lang="en-US" sz="2200" b="1" dirty="0"/>
              <a:t> </a:t>
            </a:r>
            <a:r>
              <a:rPr lang="en-US" sz="2200" b="1" dirty="0" smtClean="0"/>
              <a:t>     </a:t>
            </a:r>
            <a:r>
              <a:rPr lang="en-US" sz="2200" b="1" dirty="0"/>
              <a:t>single commission rate</a:t>
            </a:r>
          </a:p>
          <a:p>
            <a:pPr marL="0" indent="0"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11856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848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Vocabulary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82736"/>
            <a:ext cx="7772400" cy="4114800"/>
          </a:xfrm>
        </p:spPr>
        <p:txBody>
          <a:bodyPr/>
          <a:lstStyle/>
          <a:p>
            <a:r>
              <a:rPr lang="en-US" dirty="0" smtClean="0"/>
              <a:t>administrative assistant</a:t>
            </a:r>
          </a:p>
          <a:p>
            <a:r>
              <a:rPr lang="en-US" dirty="0" smtClean="0"/>
              <a:t>secretary</a:t>
            </a:r>
          </a:p>
          <a:p>
            <a:r>
              <a:rPr lang="en-US" dirty="0" smtClean="0"/>
              <a:t>notice (n)</a:t>
            </a:r>
          </a:p>
          <a:p>
            <a:r>
              <a:rPr lang="en-US" dirty="0" smtClean="0"/>
              <a:t>annually</a:t>
            </a:r>
          </a:p>
          <a:p>
            <a:r>
              <a:rPr lang="en-US" dirty="0" smtClean="0"/>
              <a:t>tip</a:t>
            </a:r>
          </a:p>
          <a:p>
            <a:r>
              <a:rPr lang="en-US" dirty="0" err="1" smtClean="0"/>
              <a:t>labourer</a:t>
            </a:r>
            <a:endParaRPr lang="en-US" dirty="0" smtClean="0"/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commission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4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Salary</a:t>
            </a:r>
            <a:r>
              <a:rPr lang="en-US" dirty="0" smtClean="0"/>
              <a:t> – a fixed amount of money paid to a worker on a monthly or annual basis. It does not depend on the number of hours worked.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Hourly Wage </a:t>
            </a:r>
            <a:r>
              <a:rPr lang="en-US" dirty="0" smtClean="0"/>
              <a:t>– the amount of money paid to a worker per hour worked.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501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>
        <p14:prism isContent="1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Factors Affecting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Wages 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&amp; Salaries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56896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8037"/>
            <a:ext cx="8229600" cy="1143000"/>
          </a:xfrm>
        </p:spPr>
        <p:txBody>
          <a:bodyPr>
            <a:normAutofit fontScale="90000"/>
          </a:bodyPr>
          <a:lstStyle/>
          <a:p>
            <a:pPr marL="54864"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</a:b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1) Government Regulations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</a:b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 </a:t>
            </a:r>
            <a:r>
              <a:rPr lang="en-US" sz="36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Adobe Devanagari"/>
                <a:cs typeface="Adobe Devanagari"/>
              </a:rPr>
              <a:t>Government regulations – minimum wage and fringe </a:t>
            </a:r>
            <a:r>
              <a:rPr lang="en-US" sz="3600" b="1" i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latin typeface="Adobe Devanagari"/>
                <a:cs typeface="Adobe Devanagari"/>
              </a:rPr>
              <a:t>benefits. </a:t>
            </a:r>
            <a:r>
              <a:rPr lang="en-US" sz="3200" b="1" i="1" dirty="0">
                <a:latin typeface="Adobe Devanagari"/>
                <a:cs typeface="Adobe Devanagari"/>
              </a:rPr>
              <a:t>Government cannot pay below minimum </a:t>
            </a:r>
            <a:r>
              <a:rPr lang="en-US" sz="3200" b="1" i="1" dirty="0" smtClean="0">
                <a:latin typeface="Adobe Devanagari"/>
                <a:cs typeface="Adobe Devanagari"/>
              </a:rPr>
              <a:t>wage.</a:t>
            </a:r>
            <a:r>
              <a:rPr lang="en-US" sz="3200" b="1" i="1" dirty="0">
                <a:latin typeface="Adobe Devanagari"/>
                <a:cs typeface="Adobe Devanagari"/>
              </a:rPr>
              <a:t/>
            </a:r>
            <a:br>
              <a:rPr lang="en-US" sz="3200" b="1" i="1" dirty="0">
                <a:latin typeface="Adobe Devanagari"/>
                <a:cs typeface="Adobe Devanagari"/>
              </a:rPr>
            </a:br>
            <a:endParaRPr lang="en-US" sz="3600" b="1" i="1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latin typeface="Adobe Devanagari"/>
              <a:cs typeface="Adobe Devanagari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charset="0"/>
              <a:buNone/>
            </a:pPr>
            <a:endParaRPr lang="en-US" dirty="0">
              <a:latin typeface="Rockwell" charset="0"/>
            </a:endParaRPr>
          </a:p>
          <a:p>
            <a:pPr>
              <a:buFont typeface="Wingdings 2" charset="0"/>
              <a:buNone/>
            </a:pPr>
            <a:endParaRPr lang="en-US" dirty="0">
              <a:latin typeface="Rockwell" charset="0"/>
            </a:endParaRPr>
          </a:p>
        </p:txBody>
      </p:sp>
      <p:graphicFrame>
        <p:nvGraphicFramePr>
          <p:cNvPr id="11313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287306"/>
              </p:ext>
            </p:extLst>
          </p:nvPr>
        </p:nvGraphicFramePr>
        <p:xfrm>
          <a:off x="533400" y="3442140"/>
          <a:ext cx="8001000" cy="2990853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  <a:gridCol w="2000250"/>
                <a:gridCol w="2000250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Nunavut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Alberta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$9.40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Ontario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$10.25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NWT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Saskatchewan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$9.50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Nova Scotia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Yukon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$9.00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PEI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$9.60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Quebec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$9.65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BC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$8.75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Newfoundland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New Brunswick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$9.50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Manitoba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Rockwell" charset="0"/>
                          <a:ea typeface="ＭＳ Ｐゴシック" charset="0"/>
                        </a:rPr>
                        <a:t>$10.00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Rockwel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73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190" y="2030412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Collective organizations whose power is used to maintain /increase salaries  and improve working conditions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err="1" smtClean="0">
                <a:ea typeface="+mn-ea"/>
              </a:rPr>
              <a:t>Ie</a:t>
            </a:r>
            <a:r>
              <a:rPr lang="en-US" sz="2800" dirty="0" smtClean="0">
                <a:ea typeface="+mn-ea"/>
              </a:rPr>
              <a:t>. Higher salary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ea typeface="+mn-ea"/>
              </a:rPr>
              <a:t>         Vacation time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ea typeface="+mn-ea"/>
              </a:rPr>
              <a:t>         Maternity leave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ea typeface="+mn-ea"/>
              </a:rPr>
              <a:t>         Job security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ea typeface="+mn-ea"/>
              </a:rPr>
              <a:t>         Medical plans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ea typeface="+mn-ea"/>
              </a:rPr>
              <a:t>         Health &amp; Safety provisions</a:t>
            </a:r>
            <a:endParaRPr lang="en-US" sz="2800" dirty="0">
              <a:ea typeface="+mn-ea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</a:t>
            </a:r>
            <a:r>
              <a:rPr lang="en-US" b="1" dirty="0" smtClean="0"/>
              <a:t>) </a:t>
            </a:r>
            <a:r>
              <a:rPr lang="en-US" b="1" dirty="0" err="1" smtClean="0"/>
              <a:t>Labour</a:t>
            </a:r>
            <a:r>
              <a:rPr lang="en-US" b="1" dirty="0" smtClean="0"/>
              <a:t> Unions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041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536"/>
            <a:ext cx="8305800" cy="1346664"/>
          </a:xfrm>
        </p:spPr>
        <p:txBody>
          <a:bodyPr>
            <a:normAutofit fontScale="90000"/>
          </a:bodyPr>
          <a:lstStyle/>
          <a:p>
            <a:pPr marL="54864" indent="0"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>3) Large  Employers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a typeface="+mj-ea"/>
              </a:rPr>
            </a:b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a typeface="+mj-ea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Rockwell" charset="0"/>
              </a:rPr>
              <a:t>One or few large employers = ability to set salary </a:t>
            </a:r>
          </a:p>
          <a:p>
            <a:r>
              <a:rPr lang="en-US">
                <a:latin typeface="Rockwell" charset="0"/>
              </a:rPr>
              <a:t>Usually less than if there was more than one employer</a:t>
            </a:r>
          </a:p>
        </p:txBody>
      </p:sp>
    </p:spTree>
    <p:extLst>
      <p:ext uri="{BB962C8B-B14F-4D97-AF65-F5344CB8AC3E}">
        <p14:creationId xmlns:p14="http://schemas.microsoft.com/office/powerpoint/2010/main" val="15507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14:prism isContent="1"/>
      </p:transition>
    </mc:Choice>
    <mc:Fallback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Math Blu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FF"/>
      </a:hlink>
      <a:folHlink>
        <a:srgbClr val="CC0099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495300" marR="0" indent="-49530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Blue.thmx</Template>
  <TotalTime>129</TotalTime>
  <Words>504</Words>
  <Application>Microsoft Macintosh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Math Blue</vt:lpstr>
      <vt:lpstr>FINANCIAL MATHEMATICS</vt:lpstr>
      <vt:lpstr>WAGES and SALARY</vt:lpstr>
      <vt:lpstr>Students are expected to:</vt:lpstr>
      <vt:lpstr>Vocabulary</vt:lpstr>
      <vt:lpstr>Key Terms</vt:lpstr>
      <vt:lpstr>Factors Affecting  Wages &amp; Salaries</vt:lpstr>
      <vt:lpstr>  1) Government Regulations  Government regulations – minimum wage and fringe benefits. Government cannot pay below minimum wage. </vt:lpstr>
      <vt:lpstr>2) Labour Unions</vt:lpstr>
      <vt:lpstr>3) Large  Employers </vt:lpstr>
      <vt:lpstr>4) Mobility of workers </vt:lpstr>
      <vt:lpstr>5) Specialized Training &amp; Discrimination</vt:lpstr>
      <vt:lpstr>Other factors:</vt:lpstr>
      <vt:lpstr>PowerPoint Presentation</vt:lpstr>
      <vt:lpstr>Key Terms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MATHEMATICS</dc:title>
  <dc:creator>mac apple</dc:creator>
  <cp:lastModifiedBy>mac apple</cp:lastModifiedBy>
  <cp:revision>6</cp:revision>
  <dcterms:created xsi:type="dcterms:W3CDTF">2014-04-17T00:48:58Z</dcterms:created>
  <dcterms:modified xsi:type="dcterms:W3CDTF">2014-04-17T02:58:44Z</dcterms:modified>
</cp:coreProperties>
</file>